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492" r:id="rId2"/>
    <p:sldId id="324" r:id="rId3"/>
    <p:sldId id="325" r:id="rId4"/>
    <p:sldId id="326" r:id="rId5"/>
    <p:sldId id="337" r:id="rId6"/>
    <p:sldId id="338" r:id="rId7"/>
    <p:sldId id="442" r:id="rId8"/>
    <p:sldId id="344" r:id="rId9"/>
    <p:sldId id="345" r:id="rId10"/>
    <p:sldId id="346" r:id="rId11"/>
    <p:sldId id="347" r:id="rId12"/>
    <p:sldId id="348" r:id="rId13"/>
    <p:sldId id="349" r:id="rId14"/>
    <p:sldId id="485" r:id="rId15"/>
    <p:sldId id="443" r:id="rId16"/>
    <p:sldId id="340" r:id="rId17"/>
    <p:sldId id="339" r:id="rId18"/>
    <p:sldId id="484" r:id="rId19"/>
    <p:sldId id="483" r:id="rId20"/>
    <p:sldId id="341" r:id="rId21"/>
    <p:sldId id="482" r:id="rId22"/>
    <p:sldId id="342" r:id="rId23"/>
    <p:sldId id="343" r:id="rId24"/>
    <p:sldId id="350" r:id="rId25"/>
    <p:sldId id="351" r:id="rId26"/>
    <p:sldId id="352" r:id="rId27"/>
    <p:sldId id="353"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22"/>
    <p:restoredTop sz="95755"/>
  </p:normalViewPr>
  <p:slideViewPr>
    <p:cSldViewPr snapToGrid="0" snapToObjects="1">
      <p:cViewPr varScale="1">
        <p:scale>
          <a:sx n="112" d="100"/>
          <a:sy n="112" d="100"/>
        </p:scale>
        <p:origin x="2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CD4F98-3285-A340-A508-CD9189FA17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860DD4D-138D-B540-8334-B41AF4B34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806944F-5A80-064D-95DF-9EEFC0ACADCC}"/>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650BAA23-1C09-C44D-A390-FE08D527552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33F8653-0745-8E46-8CCD-8A51065EFF05}"/>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189549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59FECA-A87A-B049-864A-B3A579C98F6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12EEABC-825C-754B-A54D-47165C3021EC}"/>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13BAA31-BF6B-1847-A96C-449E59D00F1F}"/>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00D859F0-D7CB-D64C-80EB-CC03DE74965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B84B59-18ED-B444-A7BA-F7870C436FCB}"/>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34148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28A7B3D-ECB2-FF43-9444-B3C2370EE75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897C01F-55AB-3F44-ADF4-DB469B92D3B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E78DFFA-AE72-CA41-B4F3-D5A53141D363}"/>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5F9EF764-F2FE-6D4A-AA68-536BFFCAACC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4305783-4BFA-7048-9E52-77BA1E291BEB}"/>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10383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A1B691-8080-1E49-86FD-AAF269E7488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A757A45-2B19-1544-8A0F-D44B42CA388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A999ACD-CABE-5F4F-9610-9046D17D1FC0}"/>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E68771E9-F7EA-9848-B1BA-B10017433E8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C87033E-A4C9-3949-A7C2-F59D3B02424C}"/>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9164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79F561-E2A7-EB4D-808E-2DE95AA41C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E10F38D-A781-2F49-9B0E-ADDBC9459B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1148FB8-6F91-CB4B-AF49-F8D415924B2D}"/>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BBD69FC5-F76F-4E4F-8A54-00224A20150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025131-AC4D-374A-B621-757D0EA15459}"/>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80876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B273E1-9844-B842-BFB9-20183C6B8DA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4F4B471-2B2F-D04A-8206-8D339AEFA6E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CC91F6D-EF8B-5545-A87A-F117B94B77D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C54AC3B-2451-1044-A978-381C4575C5A5}"/>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6" name="Нижний колонтитул 5">
            <a:extLst>
              <a:ext uri="{FF2B5EF4-FFF2-40B4-BE49-F238E27FC236}">
                <a16:creationId xmlns:a16="http://schemas.microsoft.com/office/drawing/2014/main" id="{F378FF8A-93E0-2F40-A156-9936FC8ABE0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D1F0675-2054-F447-9C3A-3FDF0AFFEB34}"/>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06491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2CA1DF-5D09-8E43-963C-5F32848A53A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58A0153-CECA-D648-A7EA-9A8B02F71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9807F75-73D6-774E-BA70-4FB1E5335B4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7603F63-DE65-1845-9816-3732C9A37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64FE2FA-6FAC-9E41-B17A-23F3B1C8641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5BC6A93-3A79-234B-B748-396B7DC12A07}"/>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8" name="Нижний колонтитул 7">
            <a:extLst>
              <a:ext uri="{FF2B5EF4-FFF2-40B4-BE49-F238E27FC236}">
                <a16:creationId xmlns:a16="http://schemas.microsoft.com/office/drawing/2014/main" id="{2FF40C92-822B-1B40-834D-EDE765A83BC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96A7FB8-DD4F-FD49-BD28-D8229471E95F}"/>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9932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ECDF17-FF04-2949-B18A-ECB7F5551D2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621DD228-4C52-5246-B8B2-556EC093983B}"/>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4" name="Нижний колонтитул 3">
            <a:extLst>
              <a:ext uri="{FF2B5EF4-FFF2-40B4-BE49-F238E27FC236}">
                <a16:creationId xmlns:a16="http://schemas.microsoft.com/office/drawing/2014/main" id="{6B092CC3-BBD4-1B4A-8CE8-B0DF81832BB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2AF38B5-4BDF-A048-BB66-35925B0CF8C3}"/>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76527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5C3DCC6-22F0-FB47-885E-CBA81E3CFFE2}"/>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3" name="Нижний колонтитул 2">
            <a:extLst>
              <a:ext uri="{FF2B5EF4-FFF2-40B4-BE49-F238E27FC236}">
                <a16:creationId xmlns:a16="http://schemas.microsoft.com/office/drawing/2014/main" id="{350EEB25-C63C-724B-AF39-4F2530FB275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D448B14-824C-4149-83A4-19F0C7DEF2CC}"/>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338978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348D37-967B-4B40-8552-B5AA67F2214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5203395-B59E-3340-80A6-BC0277EC1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6D60055-B004-8845-AAC3-09FDCF845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98BFCA6-A47B-D748-906A-6EB16984BEA3}"/>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6" name="Нижний колонтитул 5">
            <a:extLst>
              <a:ext uri="{FF2B5EF4-FFF2-40B4-BE49-F238E27FC236}">
                <a16:creationId xmlns:a16="http://schemas.microsoft.com/office/drawing/2014/main" id="{07D9931D-C9FB-164B-85CE-436ADFF91C8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3BEC44-48C9-5243-B441-CBC939AA8DBF}"/>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189544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D121F-F247-4546-A300-97F8EC47CE3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EAA428AC-8699-8F41-BF07-02D78BD33E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2B0D60B-C999-164B-A0C8-1E75ADBFF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359C2C2-6EA2-DF48-AB42-9EEA503A007F}"/>
              </a:ext>
            </a:extLst>
          </p:cNvPr>
          <p:cNvSpPr>
            <a:spLocks noGrp="1"/>
          </p:cNvSpPr>
          <p:nvPr>
            <p:ph type="dt" sz="half" idx="10"/>
          </p:nvPr>
        </p:nvSpPr>
        <p:spPr/>
        <p:txBody>
          <a:bodyPr/>
          <a:lstStyle/>
          <a:p>
            <a:fld id="{B58E3957-9DB7-2144-A0DD-2DA991F48C2F}" type="datetimeFigureOut">
              <a:rPr lang="ru-RU" smtClean="0"/>
              <a:t>12.12.2022</a:t>
            </a:fld>
            <a:endParaRPr lang="ru-RU"/>
          </a:p>
        </p:txBody>
      </p:sp>
      <p:sp>
        <p:nvSpPr>
          <p:cNvPr id="6" name="Нижний колонтитул 5">
            <a:extLst>
              <a:ext uri="{FF2B5EF4-FFF2-40B4-BE49-F238E27FC236}">
                <a16:creationId xmlns:a16="http://schemas.microsoft.com/office/drawing/2014/main" id="{4B2BF8F1-8B9F-F74B-9767-8D642376BC0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EA5C9A-2584-D548-8723-BA167F9F3E62}"/>
              </a:ext>
            </a:extLst>
          </p:cNvPr>
          <p:cNvSpPr>
            <a:spLocks noGrp="1"/>
          </p:cNvSpPr>
          <p:nvPr>
            <p:ph type="sldNum" sz="quarter" idx="12"/>
          </p:nvPr>
        </p:nvSpPr>
        <p:spPr/>
        <p:txBody>
          <a:bodyPr/>
          <a:lstStyle/>
          <a:p>
            <a:fld id="{35A3C5F2-84C7-904A-AF57-DA72FB88699F}" type="slidenum">
              <a:rPr lang="ru-RU" smtClean="0"/>
              <a:t>‹#›</a:t>
            </a:fld>
            <a:endParaRPr lang="ru-RU"/>
          </a:p>
        </p:txBody>
      </p:sp>
    </p:spTree>
    <p:extLst>
      <p:ext uri="{BB962C8B-B14F-4D97-AF65-F5344CB8AC3E}">
        <p14:creationId xmlns:p14="http://schemas.microsoft.com/office/powerpoint/2010/main" val="2243787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881569-4C04-864B-9B07-A5289A549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D1BF5C4-8014-2345-AE87-AB2018141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38556BA-1384-EC48-B970-F99904D15A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E3957-9DB7-2144-A0DD-2DA991F48C2F}" type="datetimeFigureOut">
              <a:rPr lang="ru-RU" smtClean="0"/>
              <a:t>12.12.2022</a:t>
            </a:fld>
            <a:endParaRPr lang="ru-RU"/>
          </a:p>
        </p:txBody>
      </p:sp>
      <p:sp>
        <p:nvSpPr>
          <p:cNvPr id="5" name="Нижний колонтитул 4">
            <a:extLst>
              <a:ext uri="{FF2B5EF4-FFF2-40B4-BE49-F238E27FC236}">
                <a16:creationId xmlns:a16="http://schemas.microsoft.com/office/drawing/2014/main" id="{231DC247-58D6-4145-809F-D0E1688F4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46B8A95-DA8E-884C-A652-9D0474EC79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3C5F2-84C7-904A-AF57-DA72FB88699F}" type="slidenum">
              <a:rPr lang="ru-RU" smtClean="0"/>
              <a:t>‹#›</a:t>
            </a:fld>
            <a:endParaRPr lang="ru-RU"/>
          </a:p>
        </p:txBody>
      </p:sp>
    </p:spTree>
    <p:extLst>
      <p:ext uri="{BB962C8B-B14F-4D97-AF65-F5344CB8AC3E}">
        <p14:creationId xmlns:p14="http://schemas.microsoft.com/office/powerpoint/2010/main" val="237470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6"/>
            <a:ext cx="12235534" cy="6904338"/>
          </a:xfrm>
          <a:prstGeom prst="rect">
            <a:avLst/>
          </a:prstGeom>
        </p:spPr>
      </p:pic>
      <p:sp>
        <p:nvSpPr>
          <p:cNvPr id="6" name="Заголовок 1"/>
          <p:cNvSpPr txBox="1">
            <a:spLocks/>
          </p:cNvSpPr>
          <p:nvPr/>
        </p:nvSpPr>
        <p:spPr>
          <a:xfrm>
            <a:off x="662940" y="2219990"/>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6000" b="1" dirty="0">
                <a:solidFill>
                  <a:schemeClr val="bg1"/>
                </a:solidFill>
              </a:rPr>
              <a:t>Обобщение</a:t>
            </a:r>
            <a:r>
              <a:rPr lang="ru-RU" sz="6000" dirty="0">
                <a:solidFill>
                  <a:schemeClr val="bg1"/>
                </a:solidFill>
              </a:rPr>
              <a:t>, </a:t>
            </a:r>
            <a:r>
              <a:rPr lang="ru-RU" sz="6000" b="1" dirty="0">
                <a:solidFill>
                  <a:schemeClr val="bg1"/>
                </a:solidFill>
              </a:rPr>
              <a:t>тренды</a:t>
            </a:r>
            <a:endParaRPr lang="en-US" sz="60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3942157"/>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Тренды и другие задачи компьютерного зрения. </a:t>
            </a:r>
          </a:p>
          <a:p>
            <a:pPr algn="ctr"/>
            <a:r>
              <a:rPr lang="ru-RU" sz="2400" i="1" dirty="0" smtClean="0">
                <a:solidFill>
                  <a:schemeClr val="bg1"/>
                </a:solidFill>
                <a:latin typeface="Arial" panose="020B0604020202020204" pitchFamily="34" charset="0"/>
                <a:cs typeface="Arial" panose="020B0604020202020204" pitchFamily="34" charset="0"/>
              </a:rPr>
              <a:t>Курс</a:t>
            </a:r>
            <a:r>
              <a:rPr lang="ru-RU" sz="2400" i="1" dirty="0">
                <a:solidFill>
                  <a:schemeClr val="bg1"/>
                </a:solidFill>
                <a:latin typeface="Arial" panose="020B0604020202020204" pitchFamily="34" charset="0"/>
                <a:cs typeface="Arial" panose="020B0604020202020204" pitchFamily="34" charset="0"/>
              </a:rPr>
              <a:t>: Компьютерное зрение. Тема </a:t>
            </a:r>
            <a:r>
              <a:rPr lang="en-US" sz="2400" i="1" dirty="0" smtClean="0">
                <a:solidFill>
                  <a:schemeClr val="bg1"/>
                </a:solidFill>
                <a:latin typeface="Arial" panose="020B0604020202020204" pitchFamily="34" charset="0"/>
                <a:cs typeface="Arial" panose="020B0604020202020204" pitchFamily="34" charset="0"/>
              </a:rPr>
              <a:t>5</a:t>
            </a:r>
            <a:r>
              <a:rPr lang="ru-RU" sz="2400" i="1" dirty="0" smtClean="0">
                <a:solidFill>
                  <a:schemeClr val="bg1"/>
                </a:solidFill>
                <a:latin typeface="Arial" panose="020B0604020202020204" pitchFamily="34" charset="0"/>
                <a:cs typeface="Arial" panose="020B0604020202020204" pitchFamily="34" charset="0"/>
              </a:rPr>
              <a:t>.</a:t>
            </a:r>
            <a:r>
              <a:rPr lang="en-US" sz="2400" i="1" dirty="0" smtClean="0">
                <a:solidFill>
                  <a:schemeClr val="bg1"/>
                </a:solidFill>
                <a:latin typeface="Arial" panose="020B0604020202020204" pitchFamily="34" charset="0"/>
                <a:cs typeface="Arial" panose="020B0604020202020204" pitchFamily="34" charset="0"/>
              </a:rPr>
              <a:t>2</a:t>
            </a:r>
            <a:r>
              <a:rPr lang="ru-RU" sz="2400" i="1" dirty="0" smtClean="0">
                <a:solidFill>
                  <a:schemeClr val="bg1"/>
                </a:solidFill>
                <a:latin typeface="Arial" panose="020B0604020202020204" pitchFamily="34" charset="0"/>
                <a:cs typeface="Arial" panose="020B0604020202020204" pitchFamily="34" charset="0"/>
              </a:rPr>
              <a:t>.</a:t>
            </a:r>
            <a:endParaRPr lang="ru-RU" sz="2400" i="1" dirty="0">
              <a:solidFill>
                <a:schemeClr val="bg1"/>
              </a:solidFill>
              <a:latin typeface="Arial" panose="020B0604020202020204" pitchFamily="34" charset="0"/>
              <a:cs typeface="Arial" panose="020B0604020202020204" pitchFamily="34" charset="0"/>
            </a:endParaRPr>
          </a:p>
          <a:p>
            <a:pPr algn="ctr"/>
            <a:endParaRPr lang="en-US" sz="2000" i="1" dirty="0" smtClean="0">
              <a:solidFill>
                <a:schemeClr val="bg1"/>
              </a:solidFill>
              <a:latin typeface="Arial" panose="020B0604020202020204" pitchFamily="34" charset="0"/>
              <a:cs typeface="Arial" panose="020B0604020202020204" pitchFamily="34" charset="0"/>
            </a:endParaRPr>
          </a:p>
          <a:p>
            <a:pPr algn="ctr"/>
            <a:r>
              <a:rPr lang="ru-RU" sz="2800" dirty="0" smtClean="0">
                <a:solidFill>
                  <a:schemeClr val="bg1"/>
                </a:solidFill>
                <a:latin typeface="Arial" panose="020B0604020202020204" pitchFamily="34" charset="0"/>
                <a:cs typeface="Arial" panose="020B0604020202020204" pitchFamily="34" charset="0"/>
              </a:rPr>
              <a:t> </a:t>
            </a:r>
            <a:r>
              <a:rPr lang="ru-RU" sz="2800" dirty="0">
                <a:solidFill>
                  <a:schemeClr val="bg1"/>
                </a:solidFill>
                <a:latin typeface="Arial" panose="020B0604020202020204" pitchFamily="34" charset="0"/>
                <a:cs typeface="Arial" panose="020B0604020202020204" pitchFamily="34" charset="0"/>
              </a:rPr>
              <a:t>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1694177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2" name="Прямоугольник 11"/>
          <p:cNvSpPr/>
          <p:nvPr/>
        </p:nvSpPr>
        <p:spPr>
          <a:xfrm>
            <a:off x="184732" y="1250932"/>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2529603" y="4017195"/>
            <a:ext cx="7132793" cy="2678958"/>
            <a:chOff x="2000250" y="3748534"/>
            <a:chExt cx="8100655" cy="2996670"/>
          </a:xfrm>
        </p:grpSpPr>
        <p:grpSp>
          <p:nvGrpSpPr>
            <p:cNvPr id="15" name="Группа 14">
              <a:extLst>
                <a:ext uri="{FF2B5EF4-FFF2-40B4-BE49-F238E27FC236}">
                  <a16:creationId xmlns:a16="http://schemas.microsoft.com/office/drawing/2014/main" id="{7C042952-BCA0-91F6-5CA4-912934D869C6}"/>
                </a:ext>
              </a:extLst>
            </p:cNvPr>
            <p:cNvGrpSpPr/>
            <p:nvPr/>
          </p:nvGrpSpPr>
          <p:grpSpPr>
            <a:xfrm>
              <a:off x="2000250" y="3834150"/>
              <a:ext cx="8100655" cy="2911054"/>
              <a:chOff x="2000250" y="3834150"/>
              <a:chExt cx="8100655" cy="2911054"/>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1313C6DD-A7DA-58C8-66C5-B59A439C8516}"/>
                  </a:ext>
                </a:extLst>
              </p:cNvPr>
              <p:cNvPicPr>
                <a:picLocks noChangeAspect="1"/>
              </p:cNvPicPr>
              <p:nvPr/>
            </p:nvPicPr>
            <p:blipFill>
              <a:blip r:embed="rId2"/>
              <a:stretch>
                <a:fillRect/>
              </a:stretch>
            </p:blipFill>
            <p:spPr>
              <a:xfrm>
                <a:off x="2000250" y="3834150"/>
                <a:ext cx="5867186" cy="2911054"/>
              </a:xfrm>
              <a:prstGeom prst="rect">
                <a:avLst/>
              </a:prstGeom>
              <a:solidFill>
                <a:schemeClr val="bg1">
                  <a:lumMod val="95000"/>
                </a:schemeClr>
              </a:solidFill>
            </p:spPr>
          </p:pic>
        </p:gr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3"/>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r>
                <a:rPr lang="ru-RU" dirty="0"/>
                <a:t>Блок </a:t>
              </a:r>
              <a:r>
                <a:rPr lang="ru-RU" dirty="0" err="1"/>
                <a:t>трансформер</a:t>
              </a:r>
              <a:endParaRPr lang="ru-RU" dirty="0"/>
            </a:p>
          </p:txBody>
        </p:sp>
      </p:grpSp>
    </p:spTree>
    <p:extLst>
      <p:ext uri="{BB962C8B-B14F-4D97-AF65-F5344CB8AC3E}">
        <p14:creationId xmlns:p14="http://schemas.microsoft.com/office/powerpoint/2010/main" val="639316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7076829" y="4437268"/>
            <a:ext cx="974306" cy="369332"/>
          </a:xfrm>
          <a:prstGeom prst="rect">
            <a:avLst/>
          </a:prstGeom>
          <a:noFill/>
        </p:spPr>
        <p:txBody>
          <a:bodyPr wrap="none" rtlCol="0">
            <a:spAutoFit/>
          </a:bodyPr>
          <a:lstStyle/>
          <a:p>
            <a:r>
              <a:rPr lang="en-US" dirty="0" err="1"/>
              <a:t>CoAtNet</a:t>
            </a:r>
            <a:endParaRPr lang="ru-RU" dirty="0"/>
          </a:p>
        </p:txBody>
      </p:sp>
    </p:spTree>
    <p:extLst>
      <p:ext uri="{BB962C8B-B14F-4D97-AF65-F5344CB8AC3E}">
        <p14:creationId xmlns:p14="http://schemas.microsoft.com/office/powerpoint/2010/main" val="957305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375942"/>
            <a:ext cx="11574780" cy="2354229"/>
          </a:xfrm>
        </p:spPr>
        <p:txBody>
          <a:bodyPr>
            <a:noAutofit/>
          </a:bodyPr>
          <a:lstStyle/>
          <a:p>
            <a:r>
              <a:rPr lang="ru-RU" sz="2400" dirty="0">
                <a:solidFill>
                  <a:schemeClr val="bg1"/>
                </a:solidFill>
              </a:rPr>
              <a:t>В 2021 году был представлен ряд </a:t>
            </a:r>
            <a:r>
              <a:rPr lang="ru-RU" sz="2400" dirty="0" err="1">
                <a:solidFill>
                  <a:schemeClr val="bg1"/>
                </a:solidFill>
              </a:rPr>
              <a:t>трансформеров</a:t>
            </a:r>
            <a:r>
              <a:rPr lang="ru-RU" sz="2400" dirty="0">
                <a:solidFill>
                  <a:schemeClr val="bg1"/>
                </a:solidFill>
              </a:rPr>
              <a:t>-подобных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a:t>
            </a:r>
            <a:r>
              <a:rPr lang="ru-RU" sz="2000" dirty="0" err="1">
                <a:solidFill>
                  <a:schemeClr val="bg1"/>
                </a:solidFill>
              </a:rPr>
              <a:t>перетосовки</a:t>
            </a:r>
            <a:r>
              <a:rPr lang="ru-RU" sz="2000" dirty="0">
                <a:solidFill>
                  <a:schemeClr val="bg1"/>
                </a:solidFill>
              </a:rPr>
              <a:t>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2"/>
          <a:stretch>
            <a:fillRect/>
          </a:stretch>
        </p:blipFill>
        <p:spPr>
          <a:xfrm>
            <a:off x="155575" y="359778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77877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1794" y="272768"/>
            <a:ext cx="11306719" cy="975461"/>
          </a:xfrm>
        </p:spPr>
        <p:txBody>
          <a:bodyPr>
            <a:normAutofit/>
          </a:bodyPr>
          <a:lstStyle/>
          <a:p>
            <a:pPr algn="ctr"/>
            <a:r>
              <a:rPr lang="en-US" sz="4800" b="1" dirty="0">
                <a:solidFill>
                  <a:schemeClr val="bg1"/>
                </a:solidFill>
              </a:rPr>
              <a:t>Zero-shot learning architectures </a:t>
            </a:r>
            <a:endParaRPr lang="ru-RU" sz="4800" b="1" dirty="0">
              <a:solidFill>
                <a:schemeClr val="bg1"/>
              </a:solidFill>
            </a:endParaRPr>
          </a:p>
        </p:txBody>
      </p:sp>
      <p:sp>
        <p:nvSpPr>
          <p:cNvPr id="3" name="Объект 2"/>
          <p:cNvSpPr>
            <a:spLocks noGrp="1"/>
          </p:cNvSpPr>
          <p:nvPr>
            <p:ph idx="1"/>
          </p:nvPr>
        </p:nvSpPr>
        <p:spPr>
          <a:xfrm>
            <a:off x="307975" y="1043730"/>
            <a:ext cx="11010900" cy="5097299"/>
          </a:xfrm>
        </p:spPr>
        <p:txBody>
          <a:bodyPr>
            <a:normAutofit/>
          </a:bodyPr>
          <a:lstStyle/>
          <a:p>
            <a:r>
              <a:rPr lang="ru-RU" sz="2400" dirty="0">
                <a:solidFill>
                  <a:schemeClr val="bg1"/>
                </a:solidFill>
              </a:rPr>
              <a:t>Также отметим подход </a:t>
            </a:r>
            <a:r>
              <a:rPr lang="ru-RU" sz="2400" b="1" dirty="0">
                <a:solidFill>
                  <a:schemeClr val="bg1"/>
                </a:solidFill>
              </a:rPr>
              <a:t>CLIP</a:t>
            </a:r>
            <a:r>
              <a:rPr lang="ru-RU" sz="2400" dirty="0">
                <a:solidFill>
                  <a:schemeClr val="bg1"/>
                </a:solidFill>
              </a:rPr>
              <a:t> переставленный командой </a:t>
            </a:r>
            <a:r>
              <a:rPr lang="ru-RU" sz="2400" dirty="0" err="1">
                <a:solidFill>
                  <a:schemeClr val="bg1"/>
                </a:solidFill>
              </a:rPr>
              <a:t>OpenAI</a:t>
            </a:r>
            <a:r>
              <a:rPr lang="ru-RU" sz="2400" dirty="0">
                <a:solidFill>
                  <a:schemeClr val="bg1"/>
                </a:solidFill>
              </a:rPr>
              <a:t> в работе. </a:t>
            </a:r>
          </a:p>
          <a:p>
            <a:r>
              <a:rPr lang="ru-RU" sz="2400" dirty="0">
                <a:solidFill>
                  <a:schemeClr val="bg1"/>
                </a:solidFill>
              </a:rPr>
              <a:t>Авторы предложили проводить </a:t>
            </a:r>
            <a:r>
              <a:rPr lang="ru-RU" sz="2400" dirty="0" err="1">
                <a:solidFill>
                  <a:schemeClr val="bg1"/>
                </a:solidFill>
              </a:rPr>
              <a:t>предобучение</a:t>
            </a:r>
            <a:r>
              <a:rPr lang="ru-RU" sz="2400" dirty="0">
                <a:solidFill>
                  <a:schemeClr val="bg1"/>
                </a:solidFill>
              </a:rPr>
              <a:t> на набора изображений с описанием. В основе подхода лежит идея, что для набора обучаются два кодировщика признаков (один для изображения, другой для описания) так, чтобы они давали наиболее схожие представления на выходе. Таким образом, по задумке авторов, модель должна выучить текстовое описание для изображений. Авторы рекомендуют использовать в своем подходе архитектуры </a:t>
            </a:r>
            <a:r>
              <a:rPr lang="ru-RU" sz="2400" dirty="0" err="1">
                <a:solidFill>
                  <a:schemeClr val="bg1"/>
                </a:solidFill>
              </a:rPr>
              <a:t>трансформеры</a:t>
            </a:r>
            <a:r>
              <a:rPr lang="ru-RU" sz="2400" dirty="0">
                <a:solidFill>
                  <a:schemeClr val="bg1"/>
                </a:solidFill>
              </a:rPr>
              <a:t>. Подход интересен своей оригинальностью и возможно является перспективным. Главным достоинством подхода является высокая обобщающая способность. Однако, в настоящее время подход показывает достойные результаты лишь на некоторых задачах. </a:t>
            </a:r>
          </a:p>
        </p:txBody>
      </p:sp>
      <p:sp>
        <p:nvSpPr>
          <p:cNvPr id="4" name="AutoShape 2" descr="CLIP: Connecting Text and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p:cNvPicPr>
            <a:picLocks noChangeAspect="1"/>
          </p:cNvPicPr>
          <p:nvPr/>
        </p:nvPicPr>
        <p:blipFill>
          <a:blip r:embed="rId2"/>
          <a:stretch>
            <a:fillRect/>
          </a:stretch>
        </p:blipFill>
        <p:spPr>
          <a:xfrm>
            <a:off x="8854067" y="4520447"/>
            <a:ext cx="2844445" cy="2179855"/>
          </a:xfrm>
          <a:prstGeom prst="rect">
            <a:avLst/>
          </a:prstGeom>
        </p:spPr>
      </p:pic>
    </p:spTree>
    <p:extLst>
      <p:ext uri="{BB962C8B-B14F-4D97-AF65-F5344CB8AC3E}">
        <p14:creationId xmlns:p14="http://schemas.microsoft.com/office/powerpoint/2010/main" val="195568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 учитель-</a:t>
            </a:r>
            <a:r>
              <a:rPr lang="ru-RU" sz="4800" b="1" dirty="0" err="1">
                <a:solidFill>
                  <a:schemeClr val="bg1"/>
                </a:solidFill>
              </a:rPr>
              <a:t>учиник</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затем до-разметка неразмеченной части и переобучение модели.</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1231900" lvl="4" indent="-317500" eaLnBrk="0" fontAlgn="base" hangingPunct="0">
              <a:lnSpc>
                <a:spcPct val="100000"/>
              </a:lnSpc>
              <a:spcBef>
                <a:spcPct val="0"/>
              </a:spcBef>
              <a:spcAft>
                <a:spcPct val="0"/>
              </a:spcAft>
            </a:pPr>
            <a:r>
              <a:rPr lang="en-US" sz="2200" b="1" dirty="0" err="1">
                <a:solidFill>
                  <a:schemeClr val="bg1"/>
                </a:solidFill>
              </a:rPr>
              <a:t>ReducedMLP</a:t>
            </a:r>
            <a:r>
              <a:rPr lang="en-US" sz="2200" b="1" dirty="0">
                <a:solidFill>
                  <a:schemeClr val="bg1"/>
                </a:solidFill>
              </a:rPr>
              <a:t> (Reduced Meta Pseudo-Labels)</a:t>
            </a:r>
            <a:r>
              <a:rPr lang="en-US" sz="2200" dirty="0">
                <a:solidFill>
                  <a:schemeClr val="bg1"/>
                </a:solidFill>
              </a:rPr>
              <a:t> </a:t>
            </a:r>
            <a:r>
              <a:rPr lang="ru-RU" sz="2200" dirty="0">
                <a:solidFill>
                  <a:schemeClr val="bg1"/>
                </a:solidFill>
              </a:rPr>
              <a:t> - три модели, большой учитель учится на одной части данных и размечает вторую часть данных. Малый учитель и ученик (средний) обучаются на обоих частях.</a:t>
            </a:r>
            <a:endParaRPr lang="ru-RU" altLang="ru-RU" sz="2200" dirty="0">
              <a:solidFill>
                <a:schemeClr val="bg1"/>
              </a:solidFill>
            </a:endParaRPr>
          </a:p>
          <a:p>
            <a:pPr lvl="1" eaLnBrk="0" fontAlgn="base" hangingPunct="0">
              <a:lnSpc>
                <a:spcPct val="100000"/>
              </a:lnSpc>
              <a:spcBef>
                <a:spcPct val="0"/>
              </a:spcBef>
              <a:spcAft>
                <a:spcPct val="0"/>
              </a:spcAft>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5" y="5042291"/>
            <a:ext cx="3283856" cy="1663309"/>
          </a:xfrm>
          <a:prstGeom prst="rect">
            <a:avLst/>
          </a:prstGeom>
          <a:solidFill>
            <a:schemeClr val="bg1">
              <a:lumMod val="95000"/>
            </a:schemeClr>
          </a:solidFill>
        </p:spPr>
      </p:pic>
      <p:sp>
        <p:nvSpPr>
          <p:cNvPr id="7" name="Прямоугольник 6"/>
          <p:cNvSpPr/>
          <p:nvPr/>
        </p:nvSpPr>
        <p:spPr>
          <a:xfrm>
            <a:off x="460375" y="937962"/>
            <a:ext cx="11226800" cy="1043237"/>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7180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8296" y="202756"/>
            <a:ext cx="11514901" cy="1188722"/>
          </a:xfrm>
        </p:spPr>
        <p:txBody>
          <a:bodyPr>
            <a:normAutofit/>
          </a:bodyPr>
          <a:lstStyle/>
          <a:p>
            <a:pPr algn="ctr"/>
            <a:r>
              <a:rPr lang="ru-RU" sz="4800" b="1" dirty="0">
                <a:solidFill>
                  <a:schemeClr val="bg1"/>
                </a:solidFill>
              </a:rPr>
              <a:t>Методы нормализации весовых параметров</a:t>
            </a:r>
          </a:p>
        </p:txBody>
      </p:sp>
      <mc:AlternateContent xmlns:mc="http://schemas.openxmlformats.org/markup-compatibility/2006" xmlns:a14="http://schemas.microsoft.com/office/drawing/2010/main">
        <mc:Choice Requires="a14">
          <p:sp>
            <p:nvSpPr>
              <p:cNvPr id="11" name="Объект 10">
                <a:extLst>
                  <a:ext uri="{FF2B5EF4-FFF2-40B4-BE49-F238E27FC236}">
                    <a16:creationId xmlns:a16="http://schemas.microsoft.com/office/drawing/2014/main" id="{DA04E76E-6E7D-1E4F-A7C5-03A44FE41CDC}"/>
                  </a:ext>
                </a:extLst>
              </p:cNvPr>
              <p:cNvSpPr>
                <a:spLocks noGrp="1"/>
              </p:cNvSpPr>
              <p:nvPr>
                <p:ph idx="1"/>
              </p:nvPr>
            </p:nvSpPr>
            <p:spPr>
              <a:xfrm>
                <a:off x="398803" y="1391478"/>
                <a:ext cx="10515600" cy="4351338"/>
              </a:xfrm>
            </p:spPr>
            <p:txBody>
              <a:bodyPr/>
              <a:lstStyle/>
              <a:p>
                <a:pPr marL="285750" lvl="0" indent="-285750" eaLnBrk="0" fontAlgn="base" hangingPunct="0">
                  <a:spcBef>
                    <a:spcPts val="300"/>
                  </a:spcBef>
                  <a:spcAft>
                    <a:spcPct val="0"/>
                  </a:spcAft>
                </a:pPr>
                <a:r>
                  <a:rPr lang="ru-RU" altLang="ru-RU" sz="2200" b="1" dirty="0">
                    <a:solidFill>
                      <a:schemeClr val="bg1"/>
                    </a:solidFill>
                  </a:rPr>
                  <a:t>Иногда лучше нормализовать весовые параметры, чем данные.</a:t>
                </a:r>
              </a:p>
              <a:p>
                <a:pPr lvl="0" eaLnBrk="0" fontAlgn="base" hangingPunct="0">
                  <a:spcBef>
                    <a:spcPts val="300"/>
                  </a:spcBef>
                  <a:spcAft>
                    <a:spcPct val="0"/>
                  </a:spcAft>
                  <a:buFontTx/>
                  <a:buChar char="•"/>
                </a:pPr>
                <a:endParaRPr lang="ru-RU" altLang="ru-RU" sz="2200" b="1" dirty="0">
                  <a:solidFill>
                    <a:schemeClr val="bg1"/>
                  </a:solidFill>
                </a:endParaRPr>
              </a:p>
              <a:p>
                <a:pPr marL="285750" lvl="0" indent="-285750" eaLnBrk="0" fontAlgn="base" hangingPunct="0">
                  <a:spcBef>
                    <a:spcPts val="300"/>
                  </a:spcBef>
                  <a:spcAft>
                    <a:spcPct val="0"/>
                  </a:spcAft>
                </a:pPr>
                <a:r>
                  <a:rPr lang="ru-RU" altLang="ru-RU" sz="2200" dirty="0">
                    <a:solidFill>
                      <a:schemeClr val="bg1"/>
                    </a:solidFill>
                  </a:rPr>
                  <a:t> Могут быть такие вариант как для данных:</a:t>
                </a:r>
              </a:p>
              <a:p>
                <a:pPr marL="742950" lvl="1" indent="-285750" eaLnBrk="0" fontAlgn="base" hangingPunct="0">
                  <a:spcBef>
                    <a:spcPts val="300"/>
                  </a:spcBef>
                  <a:spcAft>
                    <a:spcPct val="0"/>
                  </a:spcAft>
                </a:pPr>
                <a:r>
                  <a:rPr lang="ru-RU" altLang="ru-RU" sz="2200" dirty="0">
                    <a:solidFill>
                      <a:schemeClr val="bg1"/>
                    </a:solidFill>
                  </a:rPr>
                  <a:t> </a:t>
                </a:r>
                <a:r>
                  <a:rPr lang="ru-RU" altLang="ru-RU" sz="2200" dirty="0" err="1">
                    <a:solidFill>
                      <a:schemeClr val="bg1"/>
                    </a:solidFill>
                  </a:rPr>
                  <a:t>батч</a:t>
                </a:r>
                <a:r>
                  <a:rPr lang="ru-RU" altLang="ru-RU" sz="2200" dirty="0">
                    <a:solidFill>
                      <a:schemeClr val="bg1"/>
                    </a:solidFill>
                  </a:rPr>
                  <a:t> норм, слой, группа и экземпляр, но по весовым параметрам.</a:t>
                </a:r>
              </a:p>
              <a:p>
                <a:pPr lvl="0" eaLnBrk="0" fontAlgn="base" hangingPunct="0">
                  <a:spcBef>
                    <a:spcPts val="300"/>
                  </a:spcBef>
                  <a:spcAft>
                    <a:spcPct val="0"/>
                  </a:spcAft>
                  <a:buFontTx/>
                  <a:buChar char="•"/>
                </a:pPr>
                <a:endParaRPr lang="ru-RU" altLang="ru-RU" sz="2200" dirty="0">
                  <a:solidFill>
                    <a:schemeClr val="bg1"/>
                  </a:solidFill>
                </a:endParaRPr>
              </a:p>
              <a:p>
                <a:pPr marL="342900" lvl="0" indent="-342900" eaLnBrk="0" fontAlgn="base" hangingPunct="0">
                  <a:spcBef>
                    <a:spcPts val="300"/>
                  </a:spcBef>
                  <a:spcAft>
                    <a:spcPct val="0"/>
                  </a:spcAft>
                </a:pPr>
                <a:r>
                  <a:rPr lang="ru-RU" altLang="ru-RU" sz="2200" b="1" dirty="0">
                    <a:solidFill>
                      <a:schemeClr val="bg1"/>
                    </a:solidFill>
                  </a:rPr>
                  <a:t>Стандартизация весов:</a:t>
                </a:r>
              </a:p>
              <a:p>
                <a:pPr lvl="0" eaLnBrk="0" fontAlgn="base" hangingPunct="0">
                  <a:spcBef>
                    <a:spcPts val="300"/>
                  </a:spcBef>
                  <a:spcAft>
                    <a:spcPct val="0"/>
                  </a:spcAft>
                </a:pPr>
                <a:r>
                  <a:rPr lang="ru-RU" altLang="ru-RU" sz="2200" dirty="0">
                    <a:solidFill>
                      <a:schemeClr val="bg1"/>
                    </a:solidFill>
                  </a:rPr>
                  <a:t>	</a:t>
                </a:r>
                <a14:m>
                  <m:oMath xmlns:m="http://schemas.openxmlformats.org/officeDocument/2006/math">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a:rPr lang="en-US" altLang="ru-RU" sz="2200" i="1">
                        <a:solidFill>
                          <a:schemeClr val="bg1"/>
                        </a:solidFill>
                        <a:latin typeface="Cambria Math" panose="02040503050406030204" pitchFamily="18" charset="0"/>
                      </a:rPr>
                      <m:t>𝛾</m:t>
                    </m:r>
                    <m:f>
                      <m:fPr>
                        <m:ctrlPr>
                          <a:rPr lang="en-US" altLang="ru-RU" sz="2200" i="1">
                            <a:solidFill>
                              <a:schemeClr val="bg1"/>
                            </a:solidFill>
                            <a:latin typeface="Cambria Math" panose="02040503050406030204" pitchFamily="18" charset="0"/>
                          </a:rPr>
                        </m:ctrlPr>
                      </m:fPr>
                      <m:num>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sty m:val="p"/>
                          </m:rPr>
                          <a:rPr lang="en-US" altLang="ru-RU" sz="2200">
                            <a:solidFill>
                              <a:schemeClr val="bg1"/>
                            </a:solidFill>
                            <a:latin typeface="Cambria Math" panose="02040503050406030204" pitchFamily="18" charset="0"/>
                          </a:rPr>
                          <m:t>min</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nor/>
                          </m:rPr>
                          <a:rPr lang="ru-RU" altLang="ru-RU" sz="2200" dirty="0">
                            <a:solidFill>
                              <a:schemeClr val="bg1"/>
                            </a:solidFill>
                          </a:rPr>
                          <m:t> </m:t>
                        </m:r>
                      </m:num>
                      <m:den>
                        <m:r>
                          <m:rPr>
                            <m:sty m:val="p"/>
                          </m:rPr>
                          <a:rPr lang="en-US" altLang="ru-RU" sz="2200">
                            <a:solidFill>
                              <a:schemeClr val="bg1"/>
                            </a:solidFill>
                            <a:latin typeface="Cambria Math" panose="02040503050406030204" pitchFamily="18" charset="0"/>
                          </a:rPr>
                          <m:t>max</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sty m:val="p"/>
                          </m:rPr>
                          <a:rPr lang="en-US" altLang="ru-RU" sz="2200">
                            <a:solidFill>
                              <a:schemeClr val="bg1"/>
                            </a:solidFill>
                            <a:latin typeface="Cambria Math" panose="02040503050406030204" pitchFamily="18" charset="0"/>
                          </a:rPr>
                          <m:t>min</m:t>
                        </m:r>
                        <m:r>
                          <a:rPr lang="en-US" altLang="ru-RU" sz="2200" i="1">
                            <a:solidFill>
                              <a:schemeClr val="bg1"/>
                            </a:solidFill>
                            <a:latin typeface="Cambria Math" panose="02040503050406030204" pitchFamily="18" charset="0"/>
                          </a:rPr>
                          <m:t> (</m:t>
                        </m:r>
                        <m:r>
                          <a:rPr lang="en-US" altLang="ru-RU" sz="2200" i="1">
                            <a:solidFill>
                              <a:schemeClr val="bg1"/>
                            </a:solidFill>
                            <a:latin typeface="Cambria Math" panose="02040503050406030204" pitchFamily="18" charset="0"/>
                          </a:rPr>
                          <m:t>𝑊</m:t>
                        </m:r>
                        <m:r>
                          <a:rPr lang="en-US" altLang="ru-RU" sz="2200" i="1">
                            <a:solidFill>
                              <a:schemeClr val="bg1"/>
                            </a:solidFill>
                            <a:latin typeface="Cambria Math" panose="02040503050406030204" pitchFamily="18" charset="0"/>
                          </a:rPr>
                          <m:t>)</m:t>
                        </m:r>
                        <m:r>
                          <m:rPr>
                            <m:nor/>
                          </m:rPr>
                          <a:rPr lang="ru-RU" altLang="ru-RU" sz="2200" dirty="0">
                            <a:solidFill>
                              <a:schemeClr val="bg1"/>
                            </a:solidFill>
                          </a:rPr>
                          <m:t> </m:t>
                        </m:r>
                      </m:den>
                    </m:f>
                    <m:r>
                      <a:rPr lang="en-US" altLang="ru-RU" sz="2200" i="1">
                        <a:solidFill>
                          <a:schemeClr val="bg1"/>
                        </a:solidFill>
                        <a:latin typeface="Cambria Math" panose="02040503050406030204" pitchFamily="18" charset="0"/>
                      </a:rPr>
                      <m:t>+</m:t>
                    </m:r>
                    <m:r>
                      <a:rPr lang="en-US" altLang="ru-RU" sz="2200" i="1">
                        <a:solidFill>
                          <a:schemeClr val="bg1"/>
                        </a:solidFill>
                        <a:latin typeface="Cambria Math" panose="02040503050406030204" pitchFamily="18" charset="0"/>
                      </a:rPr>
                      <m:t>𝛽</m:t>
                    </m:r>
                  </m:oMath>
                </a14:m>
                <a:endParaRPr lang="en-US" altLang="ru-RU" sz="2200" b="1" dirty="0">
                  <a:solidFill>
                    <a:schemeClr val="bg1"/>
                  </a:solidFill>
                </a:endParaRPr>
              </a:p>
              <a:p>
                <a:pPr marL="285750" lvl="0" indent="-285750" eaLnBrk="0" fontAlgn="base" hangingPunct="0">
                  <a:spcBef>
                    <a:spcPts val="300"/>
                  </a:spcBef>
                  <a:spcAft>
                    <a:spcPct val="0"/>
                  </a:spcAft>
                </a:pPr>
                <a:r>
                  <a:rPr lang="ru-RU" altLang="ru-RU" sz="2200" b="1" dirty="0">
                    <a:solidFill>
                      <a:schemeClr val="bg1"/>
                    </a:solidFill>
                  </a:rPr>
                  <a:t>Спектральная нормализация – </a:t>
                </a:r>
                <a:r>
                  <a:rPr lang="en-US" altLang="ru-RU" sz="2200" b="1" dirty="0" err="1">
                    <a:solidFill>
                      <a:schemeClr val="bg1"/>
                    </a:solidFill>
                  </a:rPr>
                  <a:t>denoisng</a:t>
                </a:r>
                <a:r>
                  <a:rPr lang="ru-RU" altLang="ru-RU" sz="2200" b="1" dirty="0">
                    <a:solidFill>
                      <a:schemeClr val="bg1"/>
                    </a:solidFill>
                  </a:rPr>
                  <a:t>,</a:t>
                </a:r>
              </a:p>
              <a:p>
                <a:pPr marL="742950" lvl="1" indent="-285750" eaLnBrk="0" fontAlgn="base" hangingPunct="0">
                  <a:spcBef>
                    <a:spcPts val="300"/>
                  </a:spcBef>
                  <a:spcAft>
                    <a:spcPct val="0"/>
                  </a:spcAft>
                </a:pPr>
                <a:r>
                  <a:rPr lang="ru-RU" altLang="ru-RU" sz="2200" b="1" dirty="0">
                    <a:solidFill>
                      <a:schemeClr val="bg1"/>
                    </a:solidFill>
                  </a:rPr>
                  <a:t>Разложение весовых параметров по </a:t>
                </a:r>
                <a:r>
                  <a:rPr lang="en-US" altLang="ru-RU" sz="2200" b="1" dirty="0">
                    <a:solidFill>
                      <a:schemeClr val="bg1"/>
                    </a:solidFill>
                  </a:rPr>
                  <a:t>SVD </a:t>
                </a:r>
                <a:r>
                  <a:rPr lang="ru-RU" altLang="ru-RU" sz="2200" b="1" dirty="0">
                    <a:solidFill>
                      <a:schemeClr val="bg1"/>
                    </a:solidFill>
                  </a:rPr>
                  <a:t>или </a:t>
                </a:r>
                <a:r>
                  <a:rPr lang="en-US" altLang="ru-RU" sz="2200" b="1" dirty="0">
                    <a:solidFill>
                      <a:schemeClr val="bg1"/>
                    </a:solidFill>
                  </a:rPr>
                  <a:t>EV </a:t>
                </a:r>
                <a:br>
                  <a:rPr lang="en-US" altLang="ru-RU" sz="2200" b="1" dirty="0">
                    <a:solidFill>
                      <a:schemeClr val="bg1"/>
                    </a:solidFill>
                  </a:rPr>
                </a:br>
                <a:r>
                  <a:rPr lang="ru-RU" altLang="ru-RU" sz="2200" b="1" dirty="0">
                    <a:solidFill>
                      <a:schemeClr val="bg1"/>
                    </a:solidFill>
                  </a:rPr>
                  <a:t>и их фильтрация.</a:t>
                </a:r>
                <a:endParaRPr lang="en-US" altLang="ru-RU" sz="2200" b="1" dirty="0">
                  <a:solidFill>
                    <a:schemeClr val="bg1"/>
                  </a:solidFill>
                </a:endParaRPr>
              </a:p>
              <a:p>
                <a:pPr marL="1200150" lvl="2" indent="-285750" eaLnBrk="0" fontAlgn="base" hangingPunct="0">
                  <a:spcBef>
                    <a:spcPts val="300"/>
                  </a:spcBef>
                  <a:spcAft>
                    <a:spcPct val="0"/>
                  </a:spcAft>
                </a:pPr>
                <a:r>
                  <a:rPr lang="ru-RU" altLang="ru-RU" sz="2200" dirty="0">
                    <a:solidFill>
                      <a:schemeClr val="bg1"/>
                    </a:solidFill>
                  </a:rPr>
                  <a:t>Это работает как метод восстановление после </a:t>
                </a:r>
                <a:r>
                  <a:rPr lang="en-US" altLang="ru-RU" sz="2200" dirty="0">
                    <a:solidFill>
                      <a:schemeClr val="bg1"/>
                    </a:solidFill>
                  </a:rPr>
                  <a:t/>
                </a:r>
                <a:br>
                  <a:rPr lang="en-US" altLang="ru-RU" sz="2200" dirty="0">
                    <a:solidFill>
                      <a:schemeClr val="bg1"/>
                    </a:solidFill>
                  </a:rPr>
                </a:br>
                <a:r>
                  <a:rPr lang="ru-RU" altLang="ru-RU" sz="2200" dirty="0">
                    <a:solidFill>
                      <a:schemeClr val="bg1"/>
                    </a:solidFill>
                  </a:rPr>
                  <a:t>метода главных компонент </a:t>
                </a:r>
                <a:r>
                  <a:rPr lang="en-US" altLang="ru-RU" sz="2200" dirty="0">
                    <a:solidFill>
                      <a:schemeClr val="bg1"/>
                    </a:solidFill>
                  </a:rPr>
                  <a:t>(PCA)</a:t>
                </a:r>
              </a:p>
              <a:p>
                <a:endParaRPr lang="ru-RU" dirty="0"/>
              </a:p>
            </p:txBody>
          </p:sp>
        </mc:Choice>
        <mc:Fallback xmlns="">
          <p:sp>
            <p:nvSpPr>
              <p:cNvPr id="11" name="Объект 10">
                <a:extLst>
                  <a:ext uri="{FF2B5EF4-FFF2-40B4-BE49-F238E27FC236}">
                    <a16:creationId xmlns:a16="http://schemas.microsoft.com/office/drawing/2014/main" id="{DA04E76E-6E7D-1E4F-A7C5-03A44FE41CDC}"/>
                  </a:ext>
                </a:extLst>
              </p:cNvPr>
              <p:cNvSpPr>
                <a:spLocks noGrp="1" noRot="1" noChangeAspect="1" noMove="1" noResize="1" noEditPoints="1" noAdjustHandles="1" noChangeArrowheads="1" noChangeShapeType="1" noTextEdit="1"/>
              </p:cNvSpPr>
              <p:nvPr>
                <p:ph idx="1"/>
              </p:nvPr>
            </p:nvSpPr>
            <p:spPr>
              <a:xfrm>
                <a:off x="398803" y="1391478"/>
                <a:ext cx="10515600" cy="4351338"/>
              </a:xfrm>
              <a:blipFill>
                <a:blip r:embed="rId2"/>
                <a:stretch>
                  <a:fillRect l="-638" t="-1681" b="-280"/>
                </a:stretch>
              </a:blipFill>
            </p:spPr>
            <p:txBody>
              <a:bodyPr/>
              <a:lstStyle/>
              <a:p>
                <a:r>
                  <a:rPr lang="ru-RU">
                    <a:noFill/>
                  </a:rPr>
                  <a:t> </a:t>
                </a:r>
              </a:p>
            </p:txBody>
          </p:sp>
        </mc:Fallback>
      </mc:AlternateContent>
      <p:pic>
        <p:nvPicPr>
          <p:cNvPr id="4" name="Рисунок 3"/>
          <p:cNvPicPr>
            <a:picLocks noChangeAspect="1"/>
          </p:cNvPicPr>
          <p:nvPr/>
        </p:nvPicPr>
        <p:blipFill>
          <a:blip r:embed="rId3"/>
          <a:stretch>
            <a:fillRect/>
          </a:stretch>
        </p:blipFill>
        <p:spPr>
          <a:xfrm>
            <a:off x="7560574" y="3176337"/>
            <a:ext cx="3793226" cy="3198622"/>
          </a:xfrm>
          <a:prstGeom prst="rect">
            <a:avLst/>
          </a:prstGeom>
          <a:solidFill>
            <a:schemeClr val="bg1">
              <a:lumMod val="95000"/>
            </a:schemeClr>
          </a:solidFill>
        </p:spPr>
      </p:pic>
    </p:spTree>
    <p:extLst>
      <p:ext uri="{BB962C8B-B14F-4D97-AF65-F5344CB8AC3E}">
        <p14:creationId xmlns:p14="http://schemas.microsoft.com/office/powerpoint/2010/main" val="88767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52768"/>
            <a:ext cx="11480457" cy="1142203"/>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184731" y="1262742"/>
            <a:ext cx="11588169" cy="5309507"/>
          </a:xfrm>
        </p:spPr>
        <p:txBody>
          <a:bodyPr>
            <a:noAutofit/>
          </a:bodyPr>
          <a:lstStyle/>
          <a:p>
            <a:pPr>
              <a:spcBef>
                <a:spcPts val="0"/>
              </a:spcBef>
            </a:pPr>
            <a:r>
              <a:rPr lang="ru-RU" sz="2200" dirty="0">
                <a:solidFill>
                  <a:schemeClr val="bg1"/>
                </a:solidFill>
              </a:rPr>
              <a:t>Метод </a:t>
            </a:r>
            <a:r>
              <a:rPr lang="ru-RU" sz="2200" dirty="0" err="1">
                <a:solidFill>
                  <a:schemeClr val="bg1"/>
                </a:solidFill>
              </a:rPr>
              <a:t>батч</a:t>
            </a:r>
            <a:r>
              <a:rPr lang="ru-RU" sz="2200" dirty="0">
                <a:solidFill>
                  <a:schemeClr val="bg1"/>
                </a:solidFill>
              </a:rPr>
              <a:t>-нормализации является одним из основных методов регуляризации</a:t>
            </a:r>
          </a:p>
          <a:p>
            <a:pPr>
              <a:spcBef>
                <a:spcPts val="0"/>
              </a:spcBef>
            </a:pPr>
            <a:r>
              <a:rPr lang="ru-RU" sz="2200" dirty="0">
                <a:solidFill>
                  <a:schemeClr val="bg1"/>
                </a:solidFill>
              </a:rPr>
              <a:t>Достоинства</a:t>
            </a:r>
          </a:p>
          <a:p>
            <a:pPr lvl="1">
              <a:spcBef>
                <a:spcPts val="0"/>
              </a:spcBef>
            </a:pPr>
            <a:r>
              <a:rPr lang="ru-RU" sz="2200" dirty="0">
                <a:solidFill>
                  <a:schemeClr val="bg1"/>
                </a:solidFill>
              </a:rPr>
              <a:t>снижение эффекта ковариационного сдвига и увеличение обобщающей способности;    </a:t>
            </a:r>
          </a:p>
          <a:p>
            <a:pPr lvl="1">
              <a:spcBef>
                <a:spcPts val="0"/>
              </a:spcBef>
            </a:pPr>
            <a:r>
              <a:rPr lang="ru-RU" sz="2200" dirty="0">
                <a:solidFill>
                  <a:schemeClr val="bg1"/>
                </a:solidFill>
              </a:rPr>
              <a:t>ускорение обучения </a:t>
            </a:r>
          </a:p>
          <a:p>
            <a:pPr lvl="2">
              <a:spcBef>
                <a:spcPts val="0"/>
              </a:spcBef>
            </a:pPr>
            <a:r>
              <a:rPr lang="ru-RU" sz="2200" dirty="0">
                <a:solidFill>
                  <a:schemeClr val="bg1"/>
                </a:solidFill>
              </a:rPr>
              <a:t>правильный диапазона значений функции активации - устранение "</a:t>
            </a:r>
            <a:r>
              <a:rPr lang="ru-RU" sz="2200" dirty="0" err="1">
                <a:solidFill>
                  <a:schemeClr val="bg1"/>
                </a:solidFill>
              </a:rPr>
              <a:t>mean-shif</a:t>
            </a:r>
            <a:r>
              <a:rPr lang="ru-RU" sz="2200" dirty="0">
                <a:solidFill>
                  <a:schemeClr val="bg1"/>
                </a:solidFill>
              </a:rPr>
              <a:t>" на ранних эпох;   </a:t>
            </a:r>
          </a:p>
          <a:p>
            <a:pPr lvl="1">
              <a:spcBef>
                <a:spcPts val="0"/>
              </a:spcBef>
            </a:pPr>
            <a:r>
              <a:rPr lang="ru-RU" sz="2200" dirty="0">
                <a:solidFill>
                  <a:schemeClr val="bg1"/>
                </a:solidFill>
              </a:rPr>
              <a:t>возможность увеличения размеров </a:t>
            </a:r>
            <a:r>
              <a:rPr lang="ru-RU" sz="2200" dirty="0" err="1">
                <a:solidFill>
                  <a:schemeClr val="bg1"/>
                </a:solidFill>
              </a:rPr>
              <a:t>батча</a:t>
            </a:r>
            <a:r>
              <a:rPr lang="ru-RU" sz="2200" dirty="0">
                <a:solidFill>
                  <a:schemeClr val="bg1"/>
                </a:solidFill>
              </a:rPr>
              <a:t>;</a:t>
            </a:r>
            <a:endParaRPr lang="en-US" sz="2200" dirty="0">
              <a:solidFill>
                <a:schemeClr val="bg1"/>
              </a:solidFill>
            </a:endParaRPr>
          </a:p>
          <a:p>
            <a:pPr lvl="1">
              <a:spcBef>
                <a:spcPts val="0"/>
              </a:spcBef>
            </a:pPr>
            <a:r>
              <a:rPr lang="ru-RU" sz="2200" dirty="0">
                <a:solidFill>
                  <a:schemeClr val="bg1"/>
                </a:solidFill>
              </a:rPr>
              <a:t>возможность более грубого выбора скорости обучения. </a:t>
            </a:r>
          </a:p>
          <a:p>
            <a:pPr>
              <a:spcBef>
                <a:spcPts val="0"/>
              </a:spcBef>
            </a:pPr>
            <a:r>
              <a:rPr lang="ru-RU" sz="2000" dirty="0">
                <a:solidFill>
                  <a:schemeClr val="bg1"/>
                </a:solidFill>
              </a:rPr>
              <a:t>Недостатки:</a:t>
            </a:r>
          </a:p>
          <a:p>
            <a:pPr lvl="1">
              <a:spcBef>
                <a:spcPts val="0"/>
              </a:spcBef>
            </a:pPr>
            <a:r>
              <a:rPr lang="ru-RU" sz="2000" dirty="0">
                <a:solidFill>
                  <a:schemeClr val="bg1"/>
                </a:solidFill>
              </a:rPr>
              <a:t>несоответствие результатов работы во время обучения и работы нейронной сети, а также в случаях </a:t>
            </a:r>
            <a:r>
              <a:rPr lang="ru-RU" sz="2000" dirty="0" err="1">
                <a:solidFill>
                  <a:schemeClr val="bg1"/>
                </a:solidFill>
              </a:rPr>
              <a:t>предобучения</a:t>
            </a:r>
            <a:r>
              <a:rPr lang="ru-RU" sz="2000" dirty="0">
                <a:solidFill>
                  <a:schemeClr val="bg1"/>
                </a:solidFill>
              </a:rPr>
              <a:t> и </a:t>
            </a:r>
            <a:r>
              <a:rPr lang="ru-RU" sz="2000" dirty="0" err="1">
                <a:solidFill>
                  <a:schemeClr val="bg1"/>
                </a:solidFill>
              </a:rPr>
              <a:t>дообучения</a:t>
            </a:r>
            <a:r>
              <a:rPr lang="ru-RU" sz="2000" dirty="0">
                <a:solidFill>
                  <a:schemeClr val="bg1"/>
                </a:solidFill>
              </a:rPr>
              <a:t> на пакетах разного размера или наборах данных с разным размером входных изображений;   </a:t>
            </a:r>
          </a:p>
          <a:p>
            <a:pPr lvl="1">
              <a:spcBef>
                <a:spcPts val="0"/>
              </a:spcBef>
            </a:pPr>
            <a:r>
              <a:rPr lang="ru-RU" sz="2000" dirty="0" err="1">
                <a:solidFill>
                  <a:schemeClr val="bg1"/>
                </a:solidFill>
              </a:rPr>
              <a:t>батч</a:t>
            </a:r>
            <a:r>
              <a:rPr lang="ru-RU" sz="2000" dirty="0">
                <a:solidFill>
                  <a:schemeClr val="bg1"/>
                </a:solidFill>
              </a:rPr>
              <a:t>-нормализация не оказывает регуляризирующего эффекта для небольших размеров </a:t>
            </a:r>
            <a:r>
              <a:rPr lang="ru-RU" sz="2000" dirty="0" err="1">
                <a:solidFill>
                  <a:schemeClr val="bg1"/>
                </a:solidFill>
              </a:rPr>
              <a:t>батча</a:t>
            </a:r>
            <a:r>
              <a:rPr lang="ru-RU" sz="2000" dirty="0">
                <a:solidFill>
                  <a:schemeClr val="bg1"/>
                </a:solidFill>
              </a:rPr>
              <a:t> (порядка нескольких экземпляров данных);   </a:t>
            </a:r>
          </a:p>
          <a:p>
            <a:pPr lvl="1">
              <a:spcBef>
                <a:spcPts val="0"/>
              </a:spcBef>
            </a:pPr>
            <a:r>
              <a:rPr lang="ru-RU" sz="2000" dirty="0">
                <a:solidFill>
                  <a:schemeClr val="bg1"/>
                </a:solidFill>
              </a:rPr>
              <a:t>при длительном обучении сетей с остаточными связями </a:t>
            </a:r>
            <a:r>
              <a:rPr lang="ru-RU" sz="2000" dirty="0" err="1">
                <a:solidFill>
                  <a:schemeClr val="bg1"/>
                </a:solidFill>
              </a:rPr>
              <a:t>батч</a:t>
            </a:r>
            <a:r>
              <a:rPr lang="ru-RU" sz="2000" dirty="0">
                <a:solidFill>
                  <a:schemeClr val="bg1"/>
                </a:solidFill>
              </a:rPr>
              <a:t>-нормализация приводит к преобладанию остаточных связей в слоях (снижает точность обучения).   </a:t>
            </a:r>
            <a:endParaRPr lang="en-US" sz="2000" dirty="0">
              <a:solidFill>
                <a:schemeClr val="bg1"/>
              </a:solidFill>
            </a:endParaRPr>
          </a:p>
          <a:p>
            <a:pPr lvl="1">
              <a:spcBef>
                <a:spcPts val="0"/>
              </a:spcBef>
            </a:pPr>
            <a:r>
              <a:rPr lang="ru-RU" sz="2000" dirty="0" err="1">
                <a:solidFill>
                  <a:schemeClr val="bg1"/>
                </a:solidFill>
              </a:rPr>
              <a:t>Батч</a:t>
            </a:r>
            <a:r>
              <a:rPr lang="ru-RU" sz="2000" dirty="0">
                <a:solidFill>
                  <a:schemeClr val="bg1"/>
                </a:solidFill>
              </a:rPr>
              <a:t>-нормализация вычислительно сложная операция</a:t>
            </a:r>
            <a:r>
              <a:rPr lang="en-US" sz="2000" dirty="0">
                <a:solidFill>
                  <a:schemeClr val="bg1"/>
                </a:solidFill>
              </a:rPr>
              <a:t> – </a:t>
            </a:r>
            <a:r>
              <a:rPr lang="ru-RU" sz="2000" dirty="0">
                <a:solidFill>
                  <a:schemeClr val="bg1"/>
                </a:solidFill>
              </a:rPr>
              <a:t>увеличение времени </a:t>
            </a:r>
            <a:r>
              <a:rPr lang="en-US" sz="2000" dirty="0">
                <a:solidFill>
                  <a:schemeClr val="bg1"/>
                </a:solidFill>
              </a:rPr>
              <a:t>inference</a:t>
            </a:r>
            <a:r>
              <a:rPr lang="ru-RU" sz="2000"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8561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365125"/>
            <a:ext cx="10816771" cy="825046"/>
          </a:xfrm>
        </p:spPr>
        <p:txBody>
          <a:bodyPr>
            <a:normAutofit/>
          </a:bodyPr>
          <a:lstStyle/>
          <a:p>
            <a:pPr algn="ctr"/>
            <a:r>
              <a:rPr lang="en-US" sz="4800" b="1" dirty="0" err="1">
                <a:solidFill>
                  <a:schemeClr val="bg1"/>
                </a:solidFill>
              </a:rPr>
              <a:t>О</a:t>
            </a:r>
            <a:r>
              <a:rPr lang="ru-RU" sz="4800" b="1" dirty="0">
                <a:solidFill>
                  <a:schemeClr val="bg1"/>
                </a:solidFill>
              </a:rPr>
              <a:t>бучение </a:t>
            </a:r>
            <a:r>
              <a:rPr lang="en-US" sz="4800" b="1" dirty="0" err="1">
                <a:solidFill>
                  <a:schemeClr val="bg1"/>
                </a:solidFill>
              </a:rPr>
              <a:t>EfficientNet</a:t>
            </a:r>
            <a:r>
              <a:rPr lang="ru-RU" sz="4800" b="1" dirty="0">
                <a:solidFill>
                  <a:schemeClr val="bg1"/>
                </a:solidFill>
              </a:rPr>
              <a:t> 2020-2021</a:t>
            </a:r>
          </a:p>
        </p:txBody>
      </p:sp>
      <p:sp>
        <p:nvSpPr>
          <p:cNvPr id="3" name="Объект 2"/>
          <p:cNvSpPr>
            <a:spLocks noGrp="1"/>
          </p:cNvSpPr>
          <p:nvPr>
            <p:ph idx="1"/>
          </p:nvPr>
        </p:nvSpPr>
        <p:spPr>
          <a:xfrm>
            <a:off x="181391" y="1190171"/>
            <a:ext cx="11829218" cy="5619750"/>
          </a:xfrm>
        </p:spPr>
        <p:txBody>
          <a:bodyPr>
            <a:noAutofit/>
          </a:bodyPr>
          <a:lstStyle/>
          <a:p>
            <a:pPr marL="0" lvl="0" indent="0" eaLnBrk="0" fontAlgn="base" hangingPunct="0">
              <a:lnSpc>
                <a:spcPct val="100000"/>
              </a:lnSpc>
              <a:spcBef>
                <a:spcPct val="0"/>
              </a:spcBef>
              <a:spcAft>
                <a:spcPct val="0"/>
              </a:spcAft>
              <a:buFontTx/>
              <a:buChar char="•"/>
            </a:pPr>
            <a:r>
              <a:rPr lang="ru-RU" altLang="ru-RU" sz="2000" dirty="0">
                <a:solidFill>
                  <a:schemeClr val="bg1"/>
                </a:solidFill>
              </a:rPr>
              <a:t>Техники </a:t>
            </a:r>
            <a:r>
              <a:rPr lang="ru-RU" altLang="ru-RU" sz="2000" dirty="0" err="1">
                <a:solidFill>
                  <a:schemeClr val="bg1"/>
                </a:solidFill>
              </a:rPr>
              <a:t>предобученич</a:t>
            </a:r>
            <a:r>
              <a:rPr lang="ru-RU" altLang="ru-RU" sz="2000" dirty="0">
                <a:solidFill>
                  <a:schemeClr val="bg1"/>
                </a:solidFill>
              </a:rPr>
              <a:t>:</a:t>
            </a:r>
          </a:p>
          <a:p>
            <a:pPr lvl="1" eaLnBrk="0" fontAlgn="base" hangingPunct="0">
              <a:lnSpc>
                <a:spcPct val="100000"/>
              </a:lnSpc>
              <a:spcBef>
                <a:spcPct val="0"/>
              </a:spcBef>
              <a:spcAft>
                <a:spcPct val="0"/>
              </a:spcAft>
            </a:pPr>
            <a:r>
              <a:rPr lang="en-US" sz="2000" b="1" dirty="0">
                <a:solidFill>
                  <a:schemeClr val="bg1"/>
                </a:solidFill>
              </a:rPr>
              <a:t>Noise Student </a:t>
            </a:r>
            <a:r>
              <a:rPr lang="ru-RU" sz="2000" b="1" dirty="0">
                <a:solidFill>
                  <a:schemeClr val="bg1"/>
                </a:solidFill>
              </a:rPr>
              <a:t>: </a:t>
            </a:r>
          </a:p>
          <a:p>
            <a:pPr lvl="2" eaLnBrk="0" fontAlgn="base" hangingPunct="0">
              <a:lnSpc>
                <a:spcPct val="100000"/>
              </a:lnSpc>
              <a:spcBef>
                <a:spcPct val="0"/>
              </a:spcBef>
              <a:spcAft>
                <a:spcPct val="0"/>
              </a:spcAft>
            </a:pPr>
            <a:r>
              <a:rPr lang="ru-RU" sz="2000" dirty="0">
                <a:solidFill>
                  <a:schemeClr val="bg1"/>
                </a:solidFill>
              </a:rPr>
              <a:t>большой набор делится на две части, классы должны быть сбалансированы для каждой части,</a:t>
            </a:r>
          </a:p>
          <a:p>
            <a:pPr lvl="2" eaLnBrk="0" fontAlgn="base" hangingPunct="0">
              <a:lnSpc>
                <a:spcPct val="100000"/>
              </a:lnSpc>
              <a:spcBef>
                <a:spcPct val="0"/>
              </a:spcBef>
              <a:spcAft>
                <a:spcPct val="0"/>
              </a:spcAft>
            </a:pPr>
            <a:r>
              <a:rPr lang="ru-RU" sz="2000" dirty="0">
                <a:solidFill>
                  <a:schemeClr val="bg1"/>
                </a:solidFill>
              </a:rPr>
              <a:t>на первой части (с фиксированными метками) </a:t>
            </a:r>
            <a:r>
              <a:rPr lang="ru-RU" altLang="ru-RU" sz="2000" dirty="0">
                <a:solidFill>
                  <a:schemeClr val="bg1"/>
                </a:solidFill>
              </a:rPr>
              <a:t> обучается маленькая модель - учитель,</a:t>
            </a:r>
          </a:p>
          <a:p>
            <a:pPr lvl="2" eaLnBrk="0" fontAlgn="base" hangingPunct="0">
              <a:lnSpc>
                <a:spcPct val="100000"/>
              </a:lnSpc>
              <a:spcBef>
                <a:spcPct val="0"/>
              </a:spcBef>
              <a:spcAft>
                <a:spcPct val="0"/>
              </a:spcAft>
            </a:pPr>
            <a:r>
              <a:rPr lang="ru-RU" altLang="ru-RU" sz="2000" dirty="0">
                <a:solidFill>
                  <a:schemeClr val="bg1"/>
                </a:solidFill>
              </a:rPr>
              <a:t>затем учитель размечает данные второй части, </a:t>
            </a:r>
          </a:p>
          <a:p>
            <a:pPr lvl="2" eaLnBrk="0" fontAlgn="base" hangingPunct="0">
              <a:lnSpc>
                <a:spcPct val="100000"/>
              </a:lnSpc>
              <a:spcBef>
                <a:spcPct val="0"/>
              </a:spcBef>
              <a:spcAft>
                <a:spcPct val="0"/>
              </a:spcAft>
            </a:pPr>
            <a:r>
              <a:rPr lang="ru-RU" altLang="ru-RU" sz="2000" dirty="0">
                <a:solidFill>
                  <a:schemeClr val="bg1"/>
                </a:solidFill>
              </a:rPr>
              <a:t>на обеих частях обучается большая модель (целевая, ученик), </a:t>
            </a:r>
          </a:p>
          <a:p>
            <a:pPr lvl="2" eaLnBrk="0" fontAlgn="base" hangingPunct="0">
              <a:lnSpc>
                <a:spcPct val="100000"/>
              </a:lnSpc>
              <a:spcBef>
                <a:spcPct val="0"/>
              </a:spcBef>
              <a:spcAft>
                <a:spcPct val="0"/>
              </a:spcAft>
            </a:pPr>
            <a:r>
              <a:rPr lang="ru-RU" altLang="ru-RU" sz="2000" dirty="0">
                <a:solidFill>
                  <a:schemeClr val="bg1"/>
                </a:solidFill>
              </a:rPr>
              <a:t>Целевая модель </a:t>
            </a:r>
            <a:r>
              <a:rPr lang="ru-RU" altLang="ru-RU" sz="2000" dirty="0" err="1">
                <a:solidFill>
                  <a:schemeClr val="bg1"/>
                </a:solidFill>
              </a:rPr>
              <a:t>переразмечивает</a:t>
            </a:r>
            <a:r>
              <a:rPr lang="ru-RU" altLang="ru-RU" sz="2000" dirty="0">
                <a:solidFill>
                  <a:schemeClr val="bg1"/>
                </a:solidFill>
              </a:rPr>
              <a:t> вторую часть,</a:t>
            </a:r>
          </a:p>
          <a:p>
            <a:pPr lvl="3" eaLnBrk="0" fontAlgn="base" hangingPunct="0">
              <a:lnSpc>
                <a:spcPct val="100000"/>
              </a:lnSpc>
              <a:spcBef>
                <a:spcPct val="0"/>
              </a:spcBef>
              <a:spcAft>
                <a:spcPct val="0"/>
              </a:spcAft>
            </a:pPr>
            <a:r>
              <a:rPr lang="ru-RU" altLang="ru-RU" sz="2000" dirty="0">
                <a:solidFill>
                  <a:schemeClr val="bg1"/>
                </a:solidFill>
              </a:rPr>
              <a:t>Полагается, что целевая модель создает сглаженные метки, но с нужным распределением.</a:t>
            </a:r>
          </a:p>
          <a:p>
            <a:pPr lvl="2" eaLnBrk="0" fontAlgn="base" hangingPunct="0">
              <a:lnSpc>
                <a:spcPct val="100000"/>
              </a:lnSpc>
              <a:spcBef>
                <a:spcPct val="0"/>
              </a:spcBef>
              <a:spcAft>
                <a:spcPct val="0"/>
              </a:spcAft>
            </a:pPr>
            <a:r>
              <a:rPr lang="ru-RU" altLang="ru-RU" sz="2000" dirty="0">
                <a:solidFill>
                  <a:schemeClr val="bg1"/>
                </a:solidFill>
              </a:rPr>
              <a:t>Модели меняются местами (студент переобучается на первой части и пере-размечает вторую, учитель обучается на обеих частях).</a:t>
            </a:r>
          </a:p>
          <a:p>
            <a:pPr lvl="2" eaLnBrk="0" fontAlgn="base" hangingPunct="0">
              <a:lnSpc>
                <a:spcPct val="100000"/>
              </a:lnSpc>
              <a:spcBef>
                <a:spcPct val="0"/>
              </a:spcBef>
              <a:spcAft>
                <a:spcPct val="0"/>
              </a:spcAft>
            </a:pPr>
            <a:r>
              <a:rPr lang="ru-RU" altLang="ru-RU" sz="2000" dirty="0">
                <a:solidFill>
                  <a:schemeClr val="bg1"/>
                </a:solidFill>
              </a:rPr>
              <a:t>Обучения производится несколько раз, каждый раз для целевой модели используется разные случайно выбранные методы регуляризации.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170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199" y="365125"/>
            <a:ext cx="10816771" cy="825046"/>
          </a:xfrm>
        </p:spPr>
        <p:txBody>
          <a:bodyPr>
            <a:normAutofit/>
          </a:bodyPr>
          <a:lstStyle/>
          <a:p>
            <a:pPr algn="ctr"/>
            <a:r>
              <a:rPr lang="en-US" sz="4800" b="1" dirty="0" err="1">
                <a:solidFill>
                  <a:schemeClr val="bg1"/>
                </a:solidFill>
              </a:rPr>
              <a:t>О</a:t>
            </a:r>
            <a:r>
              <a:rPr lang="ru-RU" sz="4800" b="1" dirty="0">
                <a:solidFill>
                  <a:schemeClr val="bg1"/>
                </a:solidFill>
              </a:rPr>
              <a:t>бучение </a:t>
            </a:r>
            <a:r>
              <a:rPr lang="en-US" sz="4800" b="1" dirty="0" err="1">
                <a:solidFill>
                  <a:schemeClr val="bg1"/>
                </a:solidFill>
              </a:rPr>
              <a:t>EfficientNet</a:t>
            </a:r>
            <a:r>
              <a:rPr lang="ru-RU" sz="4800" b="1" dirty="0">
                <a:solidFill>
                  <a:schemeClr val="bg1"/>
                </a:solidFill>
              </a:rPr>
              <a:t> 2020-2021</a:t>
            </a:r>
          </a:p>
        </p:txBody>
      </p:sp>
      <p:sp>
        <p:nvSpPr>
          <p:cNvPr id="3" name="Объект 2"/>
          <p:cNvSpPr>
            <a:spLocks noGrp="1"/>
          </p:cNvSpPr>
          <p:nvPr>
            <p:ph idx="1"/>
          </p:nvPr>
        </p:nvSpPr>
        <p:spPr>
          <a:xfrm>
            <a:off x="181391" y="1190171"/>
            <a:ext cx="11829218" cy="5619750"/>
          </a:xfrm>
        </p:spPr>
        <p:txBody>
          <a:bodyPr>
            <a:noAutofit/>
          </a:bodyPr>
          <a:lstStyle/>
          <a:p>
            <a:pPr marL="0" lvl="0" indent="0" eaLnBrk="0" fontAlgn="base" hangingPunct="0">
              <a:lnSpc>
                <a:spcPct val="100000"/>
              </a:lnSpc>
              <a:spcBef>
                <a:spcPct val="0"/>
              </a:spcBef>
              <a:spcAft>
                <a:spcPct val="0"/>
              </a:spcAft>
              <a:buFontTx/>
              <a:buChar char="•"/>
            </a:pPr>
            <a:r>
              <a:rPr lang="ru-RU" altLang="ru-RU" sz="2000" dirty="0">
                <a:solidFill>
                  <a:schemeClr val="bg1"/>
                </a:solidFill>
              </a:rPr>
              <a:t>Техники </a:t>
            </a:r>
            <a:r>
              <a:rPr lang="ru-RU" altLang="ru-RU" sz="2000" dirty="0" err="1">
                <a:solidFill>
                  <a:schemeClr val="bg1"/>
                </a:solidFill>
              </a:rPr>
              <a:t>предобученич</a:t>
            </a:r>
            <a:r>
              <a:rPr lang="ru-RU" altLang="ru-RU" sz="2000" dirty="0">
                <a:solidFill>
                  <a:schemeClr val="bg1"/>
                </a:solidFill>
              </a:rPr>
              <a:t>:</a:t>
            </a:r>
          </a:p>
          <a:p>
            <a:pPr marL="623888" lvl="2" eaLnBrk="0" fontAlgn="base" hangingPunct="0">
              <a:lnSpc>
                <a:spcPct val="100000"/>
              </a:lnSpc>
              <a:spcBef>
                <a:spcPct val="0"/>
              </a:spcBef>
              <a:spcAft>
                <a:spcPct val="0"/>
              </a:spcAft>
            </a:pPr>
            <a:r>
              <a:rPr lang="en-US" sz="2000" b="1" dirty="0" err="1">
                <a:solidFill>
                  <a:schemeClr val="bg1"/>
                </a:solidFill>
              </a:rPr>
              <a:t>Meto</a:t>
            </a:r>
            <a:r>
              <a:rPr lang="en-US" sz="2000" b="1" dirty="0">
                <a:solidFill>
                  <a:schemeClr val="bg1"/>
                </a:solidFill>
              </a:rPr>
              <a:t>-Pseudo Labeling</a:t>
            </a:r>
            <a:r>
              <a:rPr lang="ru-RU" sz="2000" b="1" dirty="0">
                <a:solidFill>
                  <a:schemeClr val="bg1"/>
                </a:solidFill>
              </a:rPr>
              <a:t> – </a:t>
            </a:r>
            <a:r>
              <a:rPr lang="ru-RU" sz="2000" dirty="0">
                <a:solidFill>
                  <a:schemeClr val="bg1"/>
                </a:solidFill>
              </a:rPr>
              <a:t>аналог </a:t>
            </a:r>
            <a:r>
              <a:rPr lang="en-US" sz="2000" dirty="0">
                <a:solidFill>
                  <a:schemeClr val="bg1"/>
                </a:solidFill>
              </a:rPr>
              <a:t>Noise Student</a:t>
            </a:r>
            <a:r>
              <a:rPr lang="ru-RU" sz="2000" dirty="0">
                <a:solidFill>
                  <a:schemeClr val="bg1"/>
                </a:solidFill>
              </a:rPr>
              <a:t>, но учитель больше, чем ученик и обе модели постоянно переобучаются на всем наборе данных. </a:t>
            </a:r>
          </a:p>
          <a:p>
            <a:pPr marL="623888" lvl="2" eaLnBrk="0" fontAlgn="base" hangingPunct="0">
              <a:lnSpc>
                <a:spcPct val="100000"/>
              </a:lnSpc>
              <a:spcBef>
                <a:spcPct val="0"/>
              </a:spcBef>
              <a:spcAft>
                <a:spcPct val="0"/>
              </a:spcAft>
            </a:pPr>
            <a:r>
              <a:rPr lang="en-US" sz="2000" b="1" dirty="0" err="1">
                <a:solidFill>
                  <a:schemeClr val="bg1"/>
                </a:solidFill>
              </a:rPr>
              <a:t>ReducedMLP</a:t>
            </a:r>
            <a:r>
              <a:rPr lang="en-US" sz="2000" b="1" dirty="0">
                <a:solidFill>
                  <a:schemeClr val="bg1"/>
                </a:solidFill>
              </a:rPr>
              <a:t> (Reduced Meta Pseudo-Labels)</a:t>
            </a:r>
            <a:r>
              <a:rPr lang="en-US" sz="2000" dirty="0">
                <a:solidFill>
                  <a:schemeClr val="bg1"/>
                </a:solidFill>
              </a:rPr>
              <a:t> </a:t>
            </a:r>
            <a:r>
              <a:rPr lang="ru-RU" sz="2000" dirty="0">
                <a:solidFill>
                  <a:schemeClr val="bg1"/>
                </a:solidFill>
              </a:rPr>
              <a:t> - три модели, большой учитель учится на одной части данных и размечает вторую часть данных. Малый учитель и ученик (средний) обучаются на обоих частях.</a:t>
            </a:r>
            <a:endParaRPr lang="ru-RU" altLang="ru-RU" sz="2000"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086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52768"/>
            <a:ext cx="11480457" cy="1142203"/>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419100" y="1262742"/>
            <a:ext cx="11353800" cy="5309507"/>
          </a:xfrm>
        </p:spPr>
        <p:txBody>
          <a:bodyPr>
            <a:noAutofit/>
          </a:bodyPr>
          <a:lstStyle/>
          <a:p>
            <a:pPr>
              <a:spcBef>
                <a:spcPts val="0"/>
              </a:spcBef>
            </a:pPr>
            <a:r>
              <a:rPr lang="ru-RU" sz="2000" dirty="0">
                <a:solidFill>
                  <a:schemeClr val="bg1"/>
                </a:solidFill>
              </a:rPr>
              <a:t>Однако, условия для работоспособности метода </a:t>
            </a:r>
            <a:r>
              <a:rPr lang="ru-RU" sz="2000" dirty="0" err="1">
                <a:solidFill>
                  <a:schemeClr val="bg1"/>
                </a:solidFill>
              </a:rPr>
              <a:t>батч</a:t>
            </a:r>
            <a:r>
              <a:rPr lang="ru-RU" sz="2000" dirty="0">
                <a:solidFill>
                  <a:schemeClr val="bg1"/>
                </a:solidFill>
              </a:rPr>
              <a:t>-нормализации не всегда удается выполнить. </a:t>
            </a:r>
          </a:p>
          <a:p>
            <a:pPr lvl="1">
              <a:spcBef>
                <a:spcPts val="0"/>
              </a:spcBef>
            </a:pPr>
            <a:r>
              <a:rPr lang="ru-RU" sz="2000" dirty="0">
                <a:solidFill>
                  <a:schemeClr val="bg1"/>
                </a:solidFill>
              </a:rPr>
              <a:t>В качестве основных мотивов для использования альтернативных методов нормализации приводятся следующие недостатки классической </a:t>
            </a:r>
            <a:r>
              <a:rPr lang="ru-RU" sz="2000" dirty="0" err="1">
                <a:solidFill>
                  <a:schemeClr val="bg1"/>
                </a:solidFill>
              </a:rPr>
              <a:t>батч</a:t>
            </a:r>
            <a:r>
              <a:rPr lang="ru-RU" sz="2000" dirty="0">
                <a:solidFill>
                  <a:schemeClr val="bg1"/>
                </a:solidFill>
              </a:rPr>
              <a:t>-нормализации:</a:t>
            </a:r>
          </a:p>
          <a:p>
            <a:pPr lvl="1">
              <a:spcBef>
                <a:spcPts val="0"/>
              </a:spcBef>
            </a:pPr>
            <a:r>
              <a:rPr lang="ru-RU" sz="2000" dirty="0">
                <a:solidFill>
                  <a:schemeClr val="bg1"/>
                </a:solidFill>
              </a:rPr>
              <a:t>несоответствие результатов работы во время обучения и работы нейронной сети, а также в случаях </a:t>
            </a:r>
            <a:r>
              <a:rPr lang="ru-RU" sz="2000" dirty="0" err="1">
                <a:solidFill>
                  <a:schemeClr val="bg1"/>
                </a:solidFill>
              </a:rPr>
              <a:t>предобучения</a:t>
            </a:r>
            <a:r>
              <a:rPr lang="ru-RU" sz="2000" dirty="0">
                <a:solidFill>
                  <a:schemeClr val="bg1"/>
                </a:solidFill>
              </a:rPr>
              <a:t> и дообучения на пакетах разного размера или наборах данных с разным размером входных изображений;   </a:t>
            </a:r>
          </a:p>
          <a:p>
            <a:pPr lvl="1">
              <a:spcBef>
                <a:spcPts val="0"/>
              </a:spcBef>
            </a:pPr>
            <a:r>
              <a:rPr lang="ru-RU" sz="2000" dirty="0" err="1">
                <a:solidFill>
                  <a:schemeClr val="bg1"/>
                </a:solidFill>
              </a:rPr>
              <a:t>батч</a:t>
            </a:r>
            <a:r>
              <a:rPr lang="ru-RU" sz="2000" dirty="0">
                <a:solidFill>
                  <a:schemeClr val="bg1"/>
                </a:solidFill>
              </a:rPr>
              <a:t>-нормализация не оказывает регуляризирующего эффекта для небольших размеров </a:t>
            </a:r>
            <a:r>
              <a:rPr lang="ru-RU" sz="2000" dirty="0" err="1">
                <a:solidFill>
                  <a:schemeClr val="bg1"/>
                </a:solidFill>
              </a:rPr>
              <a:t>батча</a:t>
            </a:r>
            <a:r>
              <a:rPr lang="ru-RU" sz="2000" dirty="0">
                <a:solidFill>
                  <a:schemeClr val="bg1"/>
                </a:solidFill>
              </a:rPr>
              <a:t> (порядка нескольких экземпляров данных);   </a:t>
            </a:r>
          </a:p>
          <a:p>
            <a:pPr lvl="1">
              <a:spcBef>
                <a:spcPts val="0"/>
              </a:spcBef>
            </a:pPr>
            <a:r>
              <a:rPr lang="ru-RU" sz="2000" dirty="0">
                <a:solidFill>
                  <a:schemeClr val="bg1"/>
                </a:solidFill>
              </a:rPr>
              <a:t>при длительном обучении сетей с остаточными связями </a:t>
            </a:r>
            <a:r>
              <a:rPr lang="ru-RU" sz="2000" dirty="0" err="1">
                <a:solidFill>
                  <a:schemeClr val="bg1"/>
                </a:solidFill>
              </a:rPr>
              <a:t>батч</a:t>
            </a:r>
            <a:r>
              <a:rPr lang="ru-RU" sz="2000" dirty="0">
                <a:solidFill>
                  <a:schemeClr val="bg1"/>
                </a:solidFill>
              </a:rPr>
              <a:t>-нормализация приводит к преобладанию остаточных связей в слоях (снижает точность обучения).   </a:t>
            </a:r>
            <a:endParaRPr lang="en-US" sz="2000" dirty="0">
              <a:solidFill>
                <a:schemeClr val="bg1"/>
              </a:solidFill>
            </a:endParaRPr>
          </a:p>
          <a:p>
            <a:pPr lvl="1">
              <a:spcBef>
                <a:spcPts val="0"/>
              </a:spcBef>
            </a:pPr>
            <a:r>
              <a:rPr lang="ru-RU" sz="2000" dirty="0" err="1">
                <a:solidFill>
                  <a:schemeClr val="bg1"/>
                </a:solidFill>
              </a:rPr>
              <a:t>Батч</a:t>
            </a:r>
            <a:r>
              <a:rPr lang="ru-RU" sz="2000" dirty="0">
                <a:solidFill>
                  <a:schemeClr val="bg1"/>
                </a:solidFill>
              </a:rPr>
              <a:t>-нормализация вычислительно сложная операция</a:t>
            </a:r>
            <a:r>
              <a:rPr lang="en-US" sz="2000" dirty="0">
                <a:solidFill>
                  <a:schemeClr val="bg1"/>
                </a:solidFill>
              </a:rPr>
              <a:t> – </a:t>
            </a:r>
            <a:r>
              <a:rPr lang="ru-RU" sz="2000" dirty="0">
                <a:solidFill>
                  <a:schemeClr val="bg1"/>
                </a:solidFill>
              </a:rPr>
              <a:t>увеличение времени </a:t>
            </a:r>
            <a:r>
              <a:rPr lang="en-US" sz="2000" dirty="0">
                <a:solidFill>
                  <a:schemeClr val="bg1"/>
                </a:solidFill>
              </a:rPr>
              <a:t>inference</a:t>
            </a:r>
            <a:r>
              <a:rPr lang="ru-RU" sz="2000"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484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38341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099" y="365125"/>
            <a:ext cx="11353799" cy="587375"/>
          </a:xfrm>
        </p:spPr>
        <p:txBody>
          <a:bodyPr>
            <a:noAutofit/>
          </a:bodyPr>
          <a:lstStyle/>
          <a:p>
            <a:pPr algn="ctr"/>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a:t>
            </a:r>
            <a:endParaRPr lang="ru-RU" sz="4800"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r>
              <a:rPr lang="ru-RU" sz="2200" dirty="0">
                <a:solidFill>
                  <a:schemeClr val="bg1"/>
                </a:solidFill>
              </a:rPr>
              <a:t>В случаях, когда </a:t>
            </a:r>
            <a:r>
              <a:rPr lang="ru-RU" sz="2200" dirty="0" err="1">
                <a:solidFill>
                  <a:schemeClr val="bg1"/>
                </a:solidFill>
              </a:rPr>
              <a:t>батч</a:t>
            </a:r>
            <a:r>
              <a:rPr lang="ru-RU" sz="2200" dirty="0">
                <a:solidFill>
                  <a:schemeClr val="bg1"/>
                </a:solidFill>
              </a:rPr>
              <a:t>-нормализация не применима могут быть использованы альтернативные подходы. </a:t>
            </a:r>
          </a:p>
          <a:p>
            <a:r>
              <a:rPr lang="ru-RU" sz="2200" dirty="0">
                <a:solidFill>
                  <a:schemeClr val="bg1"/>
                </a:solidFill>
              </a:rPr>
              <a:t>Также открытым остается вопрос о том, что лучше: метод </a:t>
            </a:r>
            <a:r>
              <a:rPr lang="ru-RU" sz="2200" dirty="0" err="1">
                <a:solidFill>
                  <a:schemeClr val="bg1"/>
                </a:solidFill>
              </a:rPr>
              <a:t>дроп</a:t>
            </a:r>
            <a:r>
              <a:rPr lang="ru-RU" sz="2200" dirty="0">
                <a:solidFill>
                  <a:schemeClr val="bg1"/>
                </a:solidFill>
              </a:rPr>
              <a:t>-аутов или </a:t>
            </a:r>
            <a:r>
              <a:rPr lang="ru-RU" sz="2200" dirty="0" err="1">
                <a:solidFill>
                  <a:schemeClr val="bg1"/>
                </a:solidFill>
              </a:rPr>
              <a:t>батч</a:t>
            </a:r>
            <a:r>
              <a:rPr lang="ru-RU" sz="2200" dirty="0">
                <a:solidFill>
                  <a:schemeClr val="bg1"/>
                </a:solidFill>
              </a:rPr>
              <a:t>-нормализация. </a:t>
            </a:r>
          </a:p>
          <a:p>
            <a:r>
              <a:rPr lang="ru-RU" sz="2200" dirty="0">
                <a:solidFill>
                  <a:schemeClr val="bg1"/>
                </a:solidFill>
              </a:rPr>
              <a:t>Отметим, что и в дополнение к данным методам нейронные сети всегда могут быть обучены с использованием классической L1/L2 регуляризации и с использованием аугментации данных. </a:t>
            </a:r>
          </a:p>
          <a:p>
            <a:r>
              <a:rPr lang="ru-RU" sz="2200" dirty="0">
                <a:solidFill>
                  <a:schemeClr val="bg1"/>
                </a:solidFill>
              </a:rPr>
              <a:t>Однако, показано, что L2 регуляризация почти не дает результата в случае </a:t>
            </a:r>
            <a:r>
              <a:rPr lang="ru-RU" sz="2200" dirty="0" err="1">
                <a:solidFill>
                  <a:schemeClr val="bg1"/>
                </a:solidFill>
              </a:rPr>
              <a:t>батч</a:t>
            </a:r>
            <a:r>
              <a:rPr lang="ru-RU" sz="2200" dirty="0">
                <a:solidFill>
                  <a:schemeClr val="bg1"/>
                </a:solidFill>
              </a:rPr>
              <a:t>-нормализации. </a:t>
            </a:r>
          </a:p>
          <a:p>
            <a:r>
              <a:rPr lang="ru-RU" sz="2200" dirty="0">
                <a:solidFill>
                  <a:schemeClr val="bg1"/>
                </a:solidFill>
              </a:rPr>
              <a:t>Также показано, что L2 улучшает работы метода </a:t>
            </a:r>
            <a:r>
              <a:rPr lang="ru-RU" sz="2200" dirty="0" err="1">
                <a:solidFill>
                  <a:schemeClr val="bg1"/>
                </a:solidFill>
              </a:rPr>
              <a:t>дропаутов</a:t>
            </a:r>
            <a:r>
              <a:rPr lang="ru-RU" sz="2200" dirty="0">
                <a:solidFill>
                  <a:schemeClr val="bg1"/>
                </a:solidFill>
              </a:rPr>
              <a:t>. </a:t>
            </a:r>
          </a:p>
          <a:p>
            <a:r>
              <a:rPr lang="ru-RU" sz="2200" dirty="0">
                <a:solidFill>
                  <a:schemeClr val="bg1"/>
                </a:solidFill>
              </a:rPr>
              <a:t>Отметим, что показано,  что аугментация данных методом случайного удаления частей изображений соответствует принципу работы метода </a:t>
            </a:r>
            <a:r>
              <a:rPr lang="ru-RU" sz="2200" dirty="0" err="1">
                <a:solidFill>
                  <a:schemeClr val="bg1"/>
                </a:solidFill>
              </a:rPr>
              <a:t>дропаутов</a:t>
            </a:r>
            <a:r>
              <a:rPr lang="ru-RU" sz="2200" dirty="0">
                <a:solidFill>
                  <a:schemeClr val="bg1"/>
                </a:solidFill>
              </a:rPr>
              <a:t>. </a:t>
            </a:r>
          </a:p>
          <a:p>
            <a:pPr lvl="1"/>
            <a:r>
              <a:rPr lang="ru-RU" sz="2200" dirty="0">
                <a:solidFill>
                  <a:schemeClr val="bg1"/>
                </a:solidFill>
              </a:rPr>
              <a:t>Также данный подход вероятно может быть применен совместно с </a:t>
            </a:r>
            <a:r>
              <a:rPr lang="ru-RU" sz="2200" dirty="0" err="1">
                <a:solidFill>
                  <a:schemeClr val="bg1"/>
                </a:solidFill>
              </a:rPr>
              <a:t>батч</a:t>
            </a:r>
            <a:r>
              <a:rPr lang="ru-RU" sz="2200" dirty="0">
                <a:solidFill>
                  <a:schemeClr val="bg1"/>
                </a:solidFill>
              </a:rPr>
              <a:t>-нормализацией. </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1729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r>
              <a:rPr lang="ru-RU" sz="2400" dirty="0">
                <a:solidFill>
                  <a:schemeClr val="bg1"/>
                </a:solidFill>
              </a:rPr>
              <a:t>Задачи компьютерного зрения решаются </a:t>
            </a:r>
            <a:r>
              <a:rPr lang="ru-RU" sz="2400" dirty="0" err="1">
                <a:solidFill>
                  <a:schemeClr val="bg1"/>
                </a:solidFill>
              </a:rPr>
              <a:t>сверточными</a:t>
            </a:r>
            <a:r>
              <a:rPr lang="ru-RU" sz="2400" dirty="0">
                <a:solidFill>
                  <a:schemeClr val="bg1"/>
                </a:solidFill>
              </a:rPr>
              <a:t> сетями. </a:t>
            </a:r>
            <a:endParaRPr lang="en-US" sz="2400" dirty="0">
              <a:solidFill>
                <a:schemeClr val="bg1"/>
              </a:solidFill>
            </a:endParaRPr>
          </a:p>
          <a:p>
            <a:r>
              <a:rPr lang="ru-RU" sz="2400" dirty="0">
                <a:solidFill>
                  <a:schemeClr val="bg1"/>
                </a:solidFill>
              </a:rPr>
              <a:t>При этом сеть включает:</a:t>
            </a:r>
          </a:p>
          <a:p>
            <a:pPr lvl="1"/>
            <a:r>
              <a:rPr lang="ru-RU" dirty="0">
                <a:solidFill>
                  <a:schemeClr val="bg1"/>
                </a:solidFill>
              </a:rPr>
              <a:t>построение архитектур на основании блоков, включающих сверточные слои, слои </a:t>
            </a:r>
            <a:r>
              <a:rPr lang="ru-RU" dirty="0" err="1">
                <a:solidFill>
                  <a:schemeClr val="bg1"/>
                </a:solidFill>
              </a:rPr>
              <a:t>пулнга</a:t>
            </a:r>
            <a:r>
              <a:rPr lang="ru-RU" dirty="0">
                <a:solidFill>
                  <a:schemeClr val="bg1"/>
                </a:solidFill>
              </a:rPr>
              <a:t>, слои внимания и остаточные связи;     </a:t>
            </a:r>
          </a:p>
          <a:p>
            <a:pPr lvl="1"/>
            <a:r>
              <a:rPr lang="ru-RU" dirty="0">
                <a:solidFill>
                  <a:schemeClr val="bg1"/>
                </a:solidFill>
              </a:rPr>
              <a:t>регуляризация обучения путем </a:t>
            </a:r>
            <a:r>
              <a:rPr lang="ru-RU" dirty="0" err="1">
                <a:solidFill>
                  <a:schemeClr val="bg1"/>
                </a:solidFill>
              </a:rPr>
              <a:t>батч</a:t>
            </a:r>
            <a:r>
              <a:rPr lang="ru-RU" dirty="0">
                <a:solidFill>
                  <a:schemeClr val="bg1"/>
                </a:solidFill>
              </a:rPr>
              <a:t>-нормализации или методом </a:t>
            </a:r>
            <a:r>
              <a:rPr lang="ru-RU" dirty="0" err="1">
                <a:solidFill>
                  <a:schemeClr val="bg1"/>
                </a:solidFill>
              </a:rPr>
              <a:t>дропаутов</a:t>
            </a:r>
            <a:r>
              <a:rPr lang="ru-RU" dirty="0">
                <a:solidFill>
                  <a:schemeClr val="bg1"/>
                </a:solidFill>
              </a:rPr>
              <a:t>;</a:t>
            </a:r>
          </a:p>
          <a:p>
            <a:pPr lvl="1"/>
            <a:r>
              <a:rPr lang="ru-RU" dirty="0">
                <a:solidFill>
                  <a:schemeClr val="bg1"/>
                </a:solidFill>
              </a:rPr>
              <a:t>адаптивные методы оптимизации обучения </a:t>
            </a:r>
            <a:r>
              <a:rPr lang="en-US" dirty="0">
                <a:solidFill>
                  <a:schemeClr val="bg1"/>
                </a:solidFill>
              </a:rPr>
              <a:t>(ADAM, </a:t>
            </a:r>
            <a:r>
              <a:rPr lang="en-US" dirty="0" err="1">
                <a:solidFill>
                  <a:schemeClr val="bg1"/>
                </a:solidFill>
              </a:rPr>
              <a:t>RmsProp</a:t>
            </a:r>
            <a:r>
              <a:rPr lang="en-US" dirty="0">
                <a:solidFill>
                  <a:schemeClr val="bg1"/>
                </a:solidFill>
              </a:rPr>
              <a:t>)</a:t>
            </a:r>
            <a:r>
              <a:rPr lang="ru-RU" dirty="0">
                <a:solidFill>
                  <a:schemeClr val="bg1"/>
                </a:solidFill>
              </a:rPr>
              <a:t>; </a:t>
            </a:r>
          </a:p>
          <a:p>
            <a:pPr lvl="1"/>
            <a:r>
              <a:rPr lang="ru-RU" dirty="0">
                <a:solidFill>
                  <a:schemeClr val="bg1"/>
                </a:solidFill>
              </a:rPr>
              <a:t>предпочтительность использования автоматизированных методов подбора архитектур</a:t>
            </a:r>
            <a:r>
              <a:rPr lang="en-US" dirty="0">
                <a:solidFill>
                  <a:schemeClr val="bg1"/>
                </a:solidFill>
              </a:rPr>
              <a:t> (NAS)</a:t>
            </a:r>
            <a:r>
              <a:rPr lang="ru-RU" dirty="0">
                <a:solidFill>
                  <a:schemeClr val="bg1"/>
                </a:solidFill>
              </a:rPr>
              <a:t> для конечных конфигураций аппаратного обеспечения и задачи;    </a:t>
            </a:r>
          </a:p>
          <a:p>
            <a:pPr lvl="1"/>
            <a:r>
              <a:rPr lang="ru-RU" dirty="0">
                <a:solidFill>
                  <a:schemeClr val="bg1"/>
                </a:solidFill>
              </a:rPr>
              <a:t>предпочтительность инициализации параметров путем </a:t>
            </a:r>
            <a:r>
              <a:rPr lang="ru-RU" dirty="0" err="1">
                <a:solidFill>
                  <a:schemeClr val="bg1"/>
                </a:solidFill>
              </a:rPr>
              <a:t>предобучения</a:t>
            </a:r>
            <a:r>
              <a:rPr lang="ru-RU" dirty="0">
                <a:solidFill>
                  <a:schemeClr val="bg1"/>
                </a:solidFill>
              </a:rPr>
              <a:t> нейронных сетей на больших объемов наборах данных или на нескольких объединённых наборах данных.  </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7209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8169" y="202756"/>
            <a:ext cx="10745626" cy="1016444"/>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p:cNvSpPr/>
          <p:nvPr/>
        </p:nvSpPr>
        <p:spPr>
          <a:xfrm>
            <a:off x="398803" y="933220"/>
            <a:ext cx="11112382" cy="2539157"/>
          </a:xfrm>
          <a:prstGeom prst="rect">
            <a:avLst/>
          </a:prstGeom>
        </p:spPr>
        <p:txBody>
          <a:bodyPr wrap="square">
            <a:spAutoFit/>
          </a:bodyPr>
          <a:lstStyle/>
          <a:p>
            <a:pPr marL="285750" lvl="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Нормализация слоя </a:t>
            </a:r>
            <a:r>
              <a:rPr lang="en-US" altLang="ru-RU" b="1" dirty="0">
                <a:solidFill>
                  <a:schemeClr val="bg1"/>
                </a:solidFill>
              </a:rPr>
              <a:t>(Layer Norm)</a:t>
            </a:r>
            <a:r>
              <a:rPr lang="ru-RU" altLang="ru-RU" b="1" dirty="0">
                <a:solidFill>
                  <a:schemeClr val="bg1"/>
                </a:solidFill>
              </a:rPr>
              <a:t> – </a:t>
            </a:r>
            <a:r>
              <a:rPr lang="ru-RU" altLang="ru-RU" dirty="0">
                <a:solidFill>
                  <a:schemeClr val="bg1"/>
                </a:solidFill>
              </a:rPr>
              <a:t>усреднение по слою, популярно в </a:t>
            </a:r>
            <a:r>
              <a:rPr lang="ru-RU" altLang="ru-RU" dirty="0" err="1">
                <a:solidFill>
                  <a:schemeClr val="bg1"/>
                </a:solidFill>
              </a:rPr>
              <a:t>трансформерах</a:t>
            </a:r>
            <a:r>
              <a:rPr lang="ru-RU" altLang="ru-RU" dirty="0">
                <a:solidFill>
                  <a:schemeClr val="bg1"/>
                </a:solidFill>
              </a:rPr>
              <a:t>, среднее и дисперсия считаются как в тренировке, так и в тесте.</a:t>
            </a:r>
            <a:endParaRPr lang="ru-RU" altLang="ru-RU" b="1" dirty="0">
              <a:solidFill>
                <a:schemeClr val="bg1"/>
              </a:solidFill>
            </a:endParaRPr>
          </a:p>
          <a:p>
            <a:pPr marL="285750" lvl="0" indent="-285750" eaLnBrk="0" fontAlgn="base" hangingPunct="0">
              <a:spcBef>
                <a:spcPct val="0"/>
              </a:spcBef>
              <a:spcAft>
                <a:spcPts val="600"/>
              </a:spcAft>
              <a:buFont typeface="Arial" panose="020B0604020202020204" pitchFamily="34" charset="0"/>
              <a:buChar char="•"/>
            </a:pPr>
            <a:r>
              <a:rPr lang="ru-RU" altLang="ru-RU" b="1" dirty="0" err="1">
                <a:solidFill>
                  <a:schemeClr val="bg1"/>
                </a:solidFill>
              </a:rPr>
              <a:t>Экземплярная</a:t>
            </a:r>
            <a:r>
              <a:rPr lang="ru-RU" altLang="ru-RU" b="1" dirty="0">
                <a:solidFill>
                  <a:schemeClr val="bg1"/>
                </a:solidFill>
              </a:rPr>
              <a:t> нормализация</a:t>
            </a:r>
            <a:r>
              <a:rPr lang="ru-RU" altLang="ru-RU" dirty="0">
                <a:solidFill>
                  <a:schemeClr val="bg1"/>
                </a:solidFill>
              </a:rPr>
              <a:t> </a:t>
            </a:r>
            <a:r>
              <a:rPr lang="en-US" altLang="ru-RU" dirty="0">
                <a:solidFill>
                  <a:schemeClr val="bg1"/>
                </a:solidFill>
              </a:rPr>
              <a:t>(</a:t>
            </a:r>
            <a:r>
              <a:rPr lang="en-US" altLang="ru-RU" b="1" dirty="0">
                <a:solidFill>
                  <a:schemeClr val="bg1"/>
                </a:solidFill>
              </a:rPr>
              <a:t>Instance Norm</a:t>
            </a:r>
            <a:r>
              <a:rPr lang="en-US" altLang="ru-RU" dirty="0">
                <a:solidFill>
                  <a:schemeClr val="bg1"/>
                </a:solidFill>
              </a:rPr>
              <a:t>)</a:t>
            </a:r>
            <a:r>
              <a:rPr lang="ru-RU" altLang="ru-RU" dirty="0">
                <a:solidFill>
                  <a:schemeClr val="bg1"/>
                </a:solidFill>
              </a:rPr>
              <a:t>:</a:t>
            </a:r>
            <a:r>
              <a:rPr lang="ru-RU" altLang="ru-RU" b="1" dirty="0">
                <a:solidFill>
                  <a:schemeClr val="bg1"/>
                </a:solidFill>
              </a:rPr>
              <a:t> – </a:t>
            </a:r>
            <a:r>
              <a:rPr lang="ru-RU" altLang="ru-RU" dirty="0">
                <a:solidFill>
                  <a:schemeClr val="bg1"/>
                </a:solidFill>
              </a:rPr>
              <a:t>используют</a:t>
            </a:r>
            <a:r>
              <a:rPr lang="ru-RU" altLang="ru-RU" b="1" dirty="0">
                <a:solidFill>
                  <a:schemeClr val="bg1"/>
                </a:solidFill>
              </a:rPr>
              <a:t> </a:t>
            </a:r>
            <a:r>
              <a:rPr lang="ru-RU" altLang="ru-RU" dirty="0">
                <a:solidFill>
                  <a:schemeClr val="bg1"/>
                </a:solidFill>
              </a:rPr>
              <a:t>в некоторых сетях переноса стиля</a:t>
            </a:r>
            <a:r>
              <a:rPr lang="ru-RU" altLang="ru-RU" b="1" dirty="0">
                <a:solidFill>
                  <a:schemeClr val="bg1"/>
                </a:solidFill>
              </a:rPr>
              <a:t>, </a:t>
            </a:r>
            <a:r>
              <a:rPr lang="ru-RU" altLang="ru-RU" dirty="0">
                <a:solidFill>
                  <a:schemeClr val="bg1"/>
                </a:solidFill>
              </a:rPr>
              <a:t>нормализация вдоль осей изображения (H,W), на тесте как </a:t>
            </a:r>
            <a:r>
              <a:rPr lang="ru-RU" altLang="ru-RU" dirty="0" err="1">
                <a:solidFill>
                  <a:schemeClr val="bg1"/>
                </a:solidFill>
              </a:rPr>
              <a:t>батч</a:t>
            </a:r>
            <a:r>
              <a:rPr lang="ru-RU" altLang="ru-RU" dirty="0">
                <a:solidFill>
                  <a:schemeClr val="bg1"/>
                </a:solidFill>
              </a:rPr>
              <a:t>-норм. смысл  такой же как от </a:t>
            </a:r>
            <a:r>
              <a:rPr lang="ru-RU" altLang="ru-RU" dirty="0" err="1">
                <a:solidFill>
                  <a:schemeClr val="bg1"/>
                </a:solidFill>
              </a:rPr>
              <a:t>автоконтраста</a:t>
            </a:r>
            <a:r>
              <a:rPr lang="ru-RU" altLang="ru-RU" dirty="0">
                <a:solidFill>
                  <a:schemeClr val="bg1"/>
                </a:solidFill>
              </a:rPr>
              <a:t>. </a:t>
            </a:r>
            <a:endParaRPr lang="ru-RU" altLang="ru-RU" b="1" dirty="0">
              <a:solidFill>
                <a:schemeClr val="bg1"/>
              </a:solidFill>
            </a:endParaRPr>
          </a:p>
          <a:p>
            <a:pPr marL="285750" lvl="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Групповая нормализация</a:t>
            </a:r>
            <a:r>
              <a:rPr lang="en-US" altLang="ru-RU" b="1" dirty="0">
                <a:solidFill>
                  <a:schemeClr val="bg1"/>
                </a:solidFill>
              </a:rPr>
              <a:t> </a:t>
            </a:r>
            <a:r>
              <a:rPr lang="en-US" altLang="ru-RU" dirty="0">
                <a:solidFill>
                  <a:schemeClr val="bg1"/>
                </a:solidFill>
              </a:rPr>
              <a:t>(</a:t>
            </a:r>
            <a:r>
              <a:rPr lang="en-US" altLang="ru-RU" b="1" dirty="0">
                <a:solidFill>
                  <a:schemeClr val="bg1"/>
                </a:solidFill>
              </a:rPr>
              <a:t>Group Norm</a:t>
            </a:r>
            <a:r>
              <a:rPr lang="en-US" altLang="ru-RU" dirty="0">
                <a:solidFill>
                  <a:schemeClr val="bg1"/>
                </a:solidFill>
              </a:rPr>
              <a:t>) </a:t>
            </a:r>
            <a:r>
              <a:rPr lang="ru-RU" altLang="ru-RU" dirty="0">
                <a:solidFill>
                  <a:schemeClr val="bg1"/>
                </a:solidFill>
              </a:rPr>
              <a:t>: нормализация по несколько экземпляров каждого слоя, в остальном как нормализация слоя. Предложена как альтернатива </a:t>
            </a:r>
            <a:r>
              <a:rPr lang="ru-RU" altLang="ru-RU" dirty="0" err="1">
                <a:solidFill>
                  <a:schemeClr val="bg1"/>
                </a:solidFill>
              </a:rPr>
              <a:t>батч</a:t>
            </a:r>
            <a:r>
              <a:rPr lang="ru-RU" altLang="ru-RU" dirty="0">
                <a:solidFill>
                  <a:schemeClr val="bg1"/>
                </a:solidFill>
              </a:rPr>
              <a:t>-норме для маленьких выборок.</a:t>
            </a:r>
            <a:endParaRPr lang="ru-RU" altLang="ru-RU" b="1" dirty="0">
              <a:solidFill>
                <a:schemeClr val="bg1"/>
              </a:solidFill>
            </a:endParaRPr>
          </a:p>
          <a:p>
            <a:pPr marL="285750" indent="-285750" eaLnBrk="0" fontAlgn="base" hangingPunct="0">
              <a:spcBef>
                <a:spcPct val="0"/>
              </a:spcBef>
              <a:spcAft>
                <a:spcPts val="600"/>
              </a:spcAft>
              <a:buFont typeface="Arial" panose="020B0604020202020204" pitchFamily="34" charset="0"/>
              <a:buChar char="•"/>
            </a:pPr>
            <a:r>
              <a:rPr lang="ru-RU" altLang="ru-RU" b="1" dirty="0">
                <a:solidFill>
                  <a:schemeClr val="bg1"/>
                </a:solidFill>
              </a:rPr>
              <a:t>Переключаемая норма</a:t>
            </a:r>
            <a:r>
              <a:rPr lang="en-US" altLang="ru-RU" b="1" dirty="0">
                <a:solidFill>
                  <a:schemeClr val="bg1"/>
                </a:solidFill>
              </a:rPr>
              <a:t> (Switch Norm</a:t>
            </a:r>
            <a:r>
              <a:rPr lang="en-US" altLang="ru-RU" dirty="0">
                <a:solidFill>
                  <a:schemeClr val="bg1"/>
                </a:solidFill>
              </a:rPr>
              <a:t>)</a:t>
            </a:r>
            <a:r>
              <a:rPr lang="ru-RU" altLang="ru-RU" dirty="0">
                <a:solidFill>
                  <a:schemeClr val="bg1"/>
                </a:solidFill>
              </a:rPr>
              <a:t>: комбинация других типов (</a:t>
            </a:r>
            <a:r>
              <a:rPr lang="ru-RU" altLang="ru-RU" dirty="0" err="1">
                <a:solidFill>
                  <a:schemeClr val="bg1"/>
                </a:solidFill>
              </a:rPr>
              <a:t>напр</a:t>
            </a:r>
            <a:r>
              <a:rPr lang="ru-RU" altLang="ru-RU" dirty="0">
                <a:solidFill>
                  <a:schemeClr val="bg1"/>
                </a:solidFill>
              </a:rPr>
              <a:t>, </a:t>
            </a:r>
            <a:r>
              <a:rPr lang="ru-RU" altLang="ru-RU" dirty="0" err="1">
                <a:solidFill>
                  <a:schemeClr val="bg1"/>
                </a:solidFill>
              </a:rPr>
              <a:t>батч</a:t>
            </a:r>
            <a:r>
              <a:rPr lang="ru-RU" altLang="ru-RU" dirty="0">
                <a:solidFill>
                  <a:schemeClr val="bg1"/>
                </a:solidFill>
              </a:rPr>
              <a:t> и слой)</a:t>
            </a:r>
            <a:r>
              <a:rPr lang="en-US" altLang="ru-RU" dirty="0">
                <a:solidFill>
                  <a:schemeClr val="bg1"/>
                </a:solidFill>
              </a:rPr>
              <a:t>.</a:t>
            </a:r>
            <a:endParaRPr lang="ru-RU" altLang="ru-RU" dirty="0">
              <a:solidFill>
                <a:schemeClr val="bg1"/>
              </a:solidFill>
            </a:endParaRPr>
          </a:p>
        </p:txBody>
      </p:sp>
      <p:sp>
        <p:nvSpPr>
          <p:cNvPr id="8"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1" name="Рисунок 10"/>
          <p:cNvPicPr>
            <a:picLocks noChangeAspect="1"/>
          </p:cNvPicPr>
          <p:nvPr/>
        </p:nvPicPr>
        <p:blipFill>
          <a:blip r:embed="rId2"/>
          <a:stretch>
            <a:fillRect/>
          </a:stretch>
        </p:blipFill>
        <p:spPr>
          <a:xfrm>
            <a:off x="398803" y="3679205"/>
            <a:ext cx="8666445" cy="2336627"/>
          </a:xfrm>
          <a:prstGeom prst="rect">
            <a:avLst/>
          </a:prstGeom>
        </p:spPr>
      </p:pic>
      <p:sp>
        <p:nvSpPr>
          <p:cNvPr id="13" name="AutoShape 5"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5" name="Рисунок 14"/>
          <p:cNvPicPr>
            <a:picLocks noChangeAspect="1"/>
          </p:cNvPicPr>
          <p:nvPr/>
        </p:nvPicPr>
        <p:blipFill>
          <a:blip r:embed="rId3"/>
          <a:stretch>
            <a:fillRect/>
          </a:stretch>
        </p:blipFill>
        <p:spPr>
          <a:xfrm>
            <a:off x="8974420" y="3682585"/>
            <a:ext cx="2619375" cy="2876550"/>
          </a:xfrm>
          <a:prstGeom prst="rect">
            <a:avLst/>
          </a:prstGeom>
        </p:spPr>
      </p:pic>
    </p:spTree>
    <p:extLst>
      <p:ext uri="{BB962C8B-B14F-4D97-AF65-F5344CB8AC3E}">
        <p14:creationId xmlns:p14="http://schemas.microsoft.com/office/powerpoint/2010/main" val="105494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8169" y="202756"/>
            <a:ext cx="10515600" cy="668916"/>
          </a:xfrm>
        </p:spPr>
        <p:txBody>
          <a:bodyPr>
            <a:normAutofit fontScale="90000"/>
          </a:bodyPr>
          <a:lstStyle/>
          <a:p>
            <a:pPr algn="ctr"/>
            <a:r>
              <a:rPr lang="ru-RU" b="1" dirty="0">
                <a:solidFill>
                  <a:schemeClr val="bg1"/>
                </a:solidFill>
              </a:rPr>
              <a:t>Методы нормализации весовых параметров</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en-US" altLang="ru-RU" sz="2000" dirty="0">
              <a:cs typeface="Times New Roman" panose="02020603050405020304" pitchFamily="18" charset="0"/>
            </a:endParaRPr>
          </a:p>
          <a:p>
            <a:pPr marL="457200" lvl="1" indent="0" eaLnBrk="0" fontAlgn="base" hangingPunct="0">
              <a:lnSpc>
                <a:spcPct val="100000"/>
              </a:lnSpc>
              <a:spcBef>
                <a:spcPts val="600"/>
              </a:spcBef>
              <a:spcAft>
                <a:spcPct val="0"/>
              </a:spcAft>
              <a:buNone/>
            </a:pPr>
            <a:endParaRPr lang="ru-RU" altLang="ru-RU" sz="2000" dirty="0">
              <a:cs typeface="Times New Roman" panose="02020603050405020304" pitchFamily="18" charset="0"/>
            </a:endParaRPr>
          </a:p>
          <a:p>
            <a:pPr>
              <a:lnSpc>
                <a:spcPct val="100000"/>
              </a:lnSpc>
              <a:spcBef>
                <a:spcPts val="600"/>
              </a:spcBef>
            </a:pPr>
            <a:endParaRPr lang="ru-RU" sz="2000" b="1" dirty="0">
              <a:solidFill>
                <a:srgbClr val="000000"/>
              </a:solidFill>
            </a:endParaRPr>
          </a:p>
        </p:txBody>
      </p:sp>
      <mc:AlternateContent xmlns:mc="http://schemas.openxmlformats.org/markup-compatibility/2006" xmlns:a14="http://schemas.microsoft.com/office/drawing/2010/main">
        <mc:Choice Requires="a14">
          <p:sp>
            <p:nvSpPr>
              <p:cNvPr id="14" name="Прямоугольник 13"/>
              <p:cNvSpPr/>
              <p:nvPr/>
            </p:nvSpPr>
            <p:spPr>
              <a:xfrm>
                <a:off x="393276" y="871672"/>
                <a:ext cx="11112382" cy="4029758"/>
              </a:xfrm>
              <a:prstGeom prst="rect">
                <a:avLst/>
              </a:prstGeom>
            </p:spPr>
            <p:txBody>
              <a:bodyPr wrap="square">
                <a:spAutoFit/>
              </a:bodyPr>
              <a:lstStyle/>
              <a:p>
                <a:pPr marL="285750" lvl="0"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Иногда лучше нормализовать весовые параметры, чем данные</a:t>
                </a:r>
                <a:r>
                  <a:rPr lang="ru-RU" altLang="ru-RU" b="1" dirty="0">
                    <a:solidFill>
                      <a:schemeClr val="bg1"/>
                    </a:solidFill>
                  </a:rPr>
                  <a:t>.</a:t>
                </a:r>
              </a:p>
              <a:p>
                <a:pPr lvl="0" eaLnBrk="0" fontAlgn="base" hangingPunct="0">
                  <a:spcBef>
                    <a:spcPts val="300"/>
                  </a:spcBef>
                  <a:spcAft>
                    <a:spcPct val="0"/>
                  </a:spcAft>
                  <a:buFontTx/>
                  <a:buChar char="•"/>
                </a:pPr>
                <a:endParaRPr lang="ru-RU" altLang="ru-RU" sz="1000" b="1" dirty="0">
                  <a:solidFill>
                    <a:schemeClr val="bg1"/>
                  </a:solidFill>
                </a:endParaRPr>
              </a:p>
              <a:p>
                <a:pPr marL="285750" lvl="0" indent="-285750" eaLnBrk="0" fontAlgn="base" hangingPunct="0">
                  <a:spcBef>
                    <a:spcPts val="300"/>
                  </a:spcBef>
                  <a:spcAft>
                    <a:spcPct val="0"/>
                  </a:spcAft>
                  <a:buFont typeface="Arial" panose="020B0604020202020204" pitchFamily="34" charset="0"/>
                  <a:buChar char="•"/>
                </a:pPr>
                <a:r>
                  <a:rPr lang="ru-RU" altLang="ru-RU" dirty="0">
                    <a:solidFill>
                      <a:schemeClr val="bg1"/>
                    </a:solidFill>
                  </a:rPr>
                  <a:t> </a:t>
                </a:r>
                <a:r>
                  <a:rPr lang="ru-RU" altLang="ru-RU" sz="2000" dirty="0">
                    <a:solidFill>
                      <a:schemeClr val="bg1"/>
                    </a:solidFill>
                  </a:rPr>
                  <a:t>Могут быть такие вариант как для данных:</a:t>
                </a:r>
              </a:p>
              <a:p>
                <a:pPr marL="742950" lvl="1" indent="-285750" eaLnBrk="0" fontAlgn="base" hangingPunct="0">
                  <a:spcBef>
                    <a:spcPts val="300"/>
                  </a:spcBef>
                  <a:spcAft>
                    <a:spcPct val="0"/>
                  </a:spcAft>
                  <a:buFont typeface="Arial" panose="020B0604020202020204" pitchFamily="34" charset="0"/>
                  <a:buChar char="•"/>
                </a:pPr>
                <a:r>
                  <a:rPr lang="ru-RU" altLang="ru-RU" sz="2000" dirty="0">
                    <a:solidFill>
                      <a:schemeClr val="bg1"/>
                    </a:solidFill>
                  </a:rPr>
                  <a:t> </a:t>
                </a:r>
                <a:r>
                  <a:rPr lang="ru-RU" altLang="ru-RU" sz="2000" dirty="0" err="1">
                    <a:solidFill>
                      <a:schemeClr val="bg1"/>
                    </a:solidFill>
                  </a:rPr>
                  <a:t>батч</a:t>
                </a:r>
                <a:r>
                  <a:rPr lang="ru-RU" altLang="ru-RU" sz="2000" dirty="0">
                    <a:solidFill>
                      <a:schemeClr val="bg1"/>
                    </a:solidFill>
                  </a:rPr>
                  <a:t> норм, слой, группа и экземпляр, но по весовым параметрам.</a:t>
                </a:r>
              </a:p>
              <a:p>
                <a:pPr lvl="0" eaLnBrk="0" fontAlgn="base" hangingPunct="0">
                  <a:spcBef>
                    <a:spcPts val="300"/>
                  </a:spcBef>
                  <a:spcAft>
                    <a:spcPct val="0"/>
                  </a:spcAft>
                  <a:buFontTx/>
                  <a:buChar char="•"/>
                </a:pPr>
                <a:endParaRPr lang="ru-RU" altLang="ru-RU" sz="1100" dirty="0">
                  <a:solidFill>
                    <a:schemeClr val="bg1"/>
                  </a:solidFill>
                </a:endParaRPr>
              </a:p>
              <a:p>
                <a:pPr marL="342900" lvl="0" indent="-34290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Стандартизация весов:</a:t>
                </a:r>
              </a:p>
              <a:p>
                <a:pPr lvl="0" eaLnBrk="0" fontAlgn="base" hangingPunct="0">
                  <a:spcBef>
                    <a:spcPts val="300"/>
                  </a:spcBef>
                  <a:spcAft>
                    <a:spcPct val="0"/>
                  </a:spcAft>
                </a:pPr>
                <a:r>
                  <a:rPr lang="ru-RU" altLang="ru-RU" sz="2000" dirty="0">
                    <a:solidFill>
                      <a:schemeClr val="bg1"/>
                    </a:solidFill>
                  </a:rPr>
                  <a:t>	</a:t>
                </a:r>
                <a14:m>
                  <m:oMath xmlns:m="http://schemas.openxmlformats.org/officeDocument/2006/math">
                    <m:r>
                      <a:rPr lang="en-US" altLang="ru-RU" sz="2000" b="0" i="1" smtClean="0">
                        <a:solidFill>
                          <a:schemeClr val="bg1"/>
                        </a:solidFill>
                        <a:latin typeface="Cambria Math" panose="02040503050406030204" pitchFamily="18" charset="0"/>
                      </a:rPr>
                      <m:t>𝑊</m:t>
                    </m:r>
                    <m:r>
                      <a:rPr lang="en-US" altLang="ru-RU" sz="2000" b="0" i="1" smtClean="0">
                        <a:solidFill>
                          <a:schemeClr val="bg1"/>
                        </a:solidFill>
                        <a:latin typeface="Cambria Math" panose="02040503050406030204" pitchFamily="18" charset="0"/>
                      </a:rPr>
                      <m:t>=</m:t>
                    </m:r>
                    <m:r>
                      <a:rPr lang="en-US" altLang="ru-RU" sz="2000" b="0" i="1" smtClean="0">
                        <a:solidFill>
                          <a:schemeClr val="bg1"/>
                        </a:solidFill>
                        <a:latin typeface="Cambria Math" panose="02040503050406030204" pitchFamily="18" charset="0"/>
                      </a:rPr>
                      <m:t>𝛾</m:t>
                    </m:r>
                    <m:f>
                      <m:fPr>
                        <m:ctrlPr>
                          <a:rPr lang="en-US" altLang="ru-RU" sz="2000" b="0" i="1" smtClean="0">
                            <a:solidFill>
                              <a:schemeClr val="bg1"/>
                            </a:solidFill>
                            <a:latin typeface="Cambria Math" panose="02040503050406030204" pitchFamily="18" charset="0"/>
                          </a:rPr>
                        </m:ctrlPr>
                      </m:fPr>
                      <m:num>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sty m:val="p"/>
                          </m:rPr>
                          <a:rPr lang="en-US" altLang="ru-RU" sz="2000">
                            <a:solidFill>
                              <a:schemeClr val="bg1"/>
                            </a:solidFill>
                            <a:latin typeface="Cambria Math" panose="02040503050406030204" pitchFamily="18" charset="0"/>
                          </a:rPr>
                          <m:t>min</m:t>
                        </m:r>
                        <m:r>
                          <a:rPr lang="en-US" altLang="ru-RU" sz="200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nor/>
                          </m:rPr>
                          <a:rPr lang="ru-RU" altLang="ru-RU" sz="2000" dirty="0">
                            <a:solidFill>
                              <a:schemeClr val="bg1"/>
                            </a:solidFill>
                          </a:rPr>
                          <m:t> </m:t>
                        </m:r>
                      </m:num>
                      <m:den>
                        <m:r>
                          <m:rPr>
                            <m:sty m:val="p"/>
                          </m:rPr>
                          <a:rPr lang="en-US" altLang="ru-RU" sz="2000" b="0" i="0" smtClean="0">
                            <a:solidFill>
                              <a:schemeClr val="bg1"/>
                            </a:solidFill>
                            <a:latin typeface="Cambria Math" panose="02040503050406030204" pitchFamily="18" charset="0"/>
                          </a:rPr>
                          <m:t>max</m:t>
                        </m:r>
                        <m:r>
                          <a:rPr lang="en-US" altLang="ru-RU" sz="2000" b="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𝑊</m:t>
                        </m:r>
                        <m:r>
                          <a:rPr lang="en-US" altLang="ru-RU" sz="2000" b="0" i="1" smtClean="0">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m:t>
                        </m:r>
                        <m:r>
                          <m:rPr>
                            <m:sty m:val="p"/>
                          </m:rPr>
                          <a:rPr lang="en-US" altLang="ru-RU" sz="2000">
                            <a:solidFill>
                              <a:schemeClr val="bg1"/>
                            </a:solidFill>
                            <a:latin typeface="Cambria Math" panose="02040503050406030204" pitchFamily="18" charset="0"/>
                          </a:rPr>
                          <m:t>min</m:t>
                        </m:r>
                        <m:r>
                          <a:rPr lang="en-US" altLang="ru-RU" sz="2000" i="1" smtClean="0">
                            <a:solidFill>
                              <a:schemeClr val="bg1"/>
                            </a:solidFill>
                            <a:latin typeface="Cambria Math" panose="02040503050406030204" pitchFamily="18" charset="0"/>
                          </a:rPr>
                          <m:t> </m:t>
                        </m:r>
                        <m:r>
                          <a:rPr lang="en-US" altLang="ru-RU" sz="2000" i="1">
                            <a:solidFill>
                              <a:schemeClr val="bg1"/>
                            </a:solidFill>
                            <a:latin typeface="Cambria Math" panose="02040503050406030204" pitchFamily="18" charset="0"/>
                          </a:rPr>
                          <m:t>(</m:t>
                        </m:r>
                        <m:r>
                          <a:rPr lang="en-US" altLang="ru-RU" sz="2000" i="1">
                            <a:solidFill>
                              <a:schemeClr val="bg1"/>
                            </a:solidFill>
                            <a:latin typeface="Cambria Math" panose="02040503050406030204" pitchFamily="18" charset="0"/>
                          </a:rPr>
                          <m:t>𝑊</m:t>
                        </m:r>
                        <m:r>
                          <a:rPr lang="en-US" altLang="ru-RU" sz="2000" i="1">
                            <a:solidFill>
                              <a:schemeClr val="bg1"/>
                            </a:solidFill>
                            <a:latin typeface="Cambria Math" panose="02040503050406030204" pitchFamily="18" charset="0"/>
                          </a:rPr>
                          <m:t>)</m:t>
                        </m:r>
                        <m:r>
                          <m:rPr>
                            <m:nor/>
                          </m:rPr>
                          <a:rPr lang="ru-RU" altLang="ru-RU" sz="2000" dirty="0">
                            <a:solidFill>
                              <a:schemeClr val="bg1"/>
                            </a:solidFill>
                          </a:rPr>
                          <m:t> </m:t>
                        </m:r>
                      </m:den>
                    </m:f>
                    <m:r>
                      <a:rPr lang="en-US" altLang="ru-RU" sz="2000" b="0" i="1" smtClean="0">
                        <a:solidFill>
                          <a:schemeClr val="bg1"/>
                        </a:solidFill>
                        <a:latin typeface="Cambria Math" panose="02040503050406030204" pitchFamily="18" charset="0"/>
                      </a:rPr>
                      <m:t>+</m:t>
                    </m:r>
                    <m:r>
                      <a:rPr lang="en-US" altLang="ru-RU" sz="2000" b="0" i="1" smtClean="0">
                        <a:solidFill>
                          <a:schemeClr val="bg1"/>
                        </a:solidFill>
                        <a:latin typeface="Cambria Math" panose="02040503050406030204" pitchFamily="18" charset="0"/>
                      </a:rPr>
                      <m:t>𝛽</m:t>
                    </m:r>
                  </m:oMath>
                </a14:m>
                <a:endParaRPr lang="en-US" altLang="ru-RU" sz="2000" b="1" dirty="0">
                  <a:solidFill>
                    <a:schemeClr val="bg1"/>
                  </a:solidFill>
                </a:endParaRPr>
              </a:p>
              <a:p>
                <a:pPr marL="285750" lvl="0"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Спектральная нормализация – </a:t>
                </a:r>
                <a:r>
                  <a:rPr lang="en-US" altLang="ru-RU" sz="2000" b="1" dirty="0" err="1">
                    <a:solidFill>
                      <a:schemeClr val="bg1"/>
                    </a:solidFill>
                  </a:rPr>
                  <a:t>denoisng</a:t>
                </a:r>
                <a:r>
                  <a:rPr lang="ru-RU" altLang="ru-RU" sz="2000" b="1" dirty="0">
                    <a:solidFill>
                      <a:schemeClr val="bg1"/>
                    </a:solidFill>
                  </a:rPr>
                  <a:t>,</a:t>
                </a:r>
              </a:p>
              <a:p>
                <a:pPr marL="742950" lvl="1" indent="-285750"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Разложение весовых параметров по </a:t>
                </a:r>
                <a:r>
                  <a:rPr lang="en-US" altLang="ru-RU" sz="2000" b="1" dirty="0">
                    <a:solidFill>
                      <a:schemeClr val="bg1"/>
                    </a:solidFill>
                  </a:rPr>
                  <a:t>SVD </a:t>
                </a:r>
                <a:r>
                  <a:rPr lang="ru-RU" altLang="ru-RU" sz="2000" b="1" dirty="0">
                    <a:solidFill>
                      <a:schemeClr val="bg1"/>
                    </a:solidFill>
                  </a:rPr>
                  <a:t>или </a:t>
                </a:r>
                <a:r>
                  <a:rPr lang="en-US" altLang="ru-RU" sz="2000" b="1" dirty="0">
                    <a:solidFill>
                      <a:schemeClr val="bg1"/>
                    </a:solidFill>
                  </a:rPr>
                  <a:t>EV </a:t>
                </a:r>
                <a:r>
                  <a:rPr lang="ru-RU" altLang="ru-RU" sz="2000" b="1" dirty="0">
                    <a:solidFill>
                      <a:schemeClr val="bg1"/>
                    </a:solidFill>
                  </a:rPr>
                  <a:t>и их фильтрация.</a:t>
                </a:r>
                <a:endParaRPr lang="en-US" altLang="ru-RU" sz="2000" b="1" dirty="0">
                  <a:solidFill>
                    <a:schemeClr val="bg1"/>
                  </a:solidFill>
                </a:endParaRPr>
              </a:p>
              <a:p>
                <a:pPr marL="1200150" lvl="2" indent="-285750" eaLnBrk="0" fontAlgn="base" hangingPunct="0">
                  <a:spcBef>
                    <a:spcPts val="300"/>
                  </a:spcBef>
                  <a:spcAft>
                    <a:spcPct val="0"/>
                  </a:spcAft>
                  <a:buFont typeface="Arial" panose="020B0604020202020204" pitchFamily="34" charset="0"/>
                  <a:buChar char="•"/>
                </a:pPr>
                <a:r>
                  <a:rPr lang="ru-RU" altLang="ru-RU" sz="2000" dirty="0">
                    <a:solidFill>
                      <a:schemeClr val="bg1"/>
                    </a:solidFill>
                  </a:rPr>
                  <a:t>Это работает как метод восстановление после </a:t>
                </a:r>
                <a:r>
                  <a:rPr lang="en-US" altLang="ru-RU" sz="2000" dirty="0">
                    <a:solidFill>
                      <a:schemeClr val="bg1"/>
                    </a:solidFill>
                  </a:rPr>
                  <a:t/>
                </a:r>
                <a:br>
                  <a:rPr lang="en-US" altLang="ru-RU" sz="2000" dirty="0">
                    <a:solidFill>
                      <a:schemeClr val="bg1"/>
                    </a:solidFill>
                  </a:rPr>
                </a:br>
                <a:r>
                  <a:rPr lang="ru-RU" altLang="ru-RU" sz="2000" dirty="0">
                    <a:solidFill>
                      <a:schemeClr val="bg1"/>
                    </a:solidFill>
                  </a:rPr>
                  <a:t>метода главных компонент </a:t>
                </a:r>
                <a:r>
                  <a:rPr lang="en-US" altLang="ru-RU" sz="2000" dirty="0">
                    <a:solidFill>
                      <a:schemeClr val="bg1"/>
                    </a:solidFill>
                  </a:rPr>
                  <a:t>(PCA)</a:t>
                </a:r>
              </a:p>
              <a:p>
                <a:pPr marL="179388" lvl="1" indent="277813" eaLnBrk="0" fontAlgn="base" hangingPunct="0">
                  <a:spcBef>
                    <a:spcPts val="300"/>
                  </a:spcBef>
                  <a:spcAft>
                    <a:spcPct val="0"/>
                  </a:spcAft>
                  <a:buFont typeface="Arial" panose="020B0604020202020204" pitchFamily="34" charset="0"/>
                  <a:buChar char="•"/>
                </a:pPr>
                <a:r>
                  <a:rPr lang="ru-RU" altLang="ru-RU" sz="2000" b="1" dirty="0">
                    <a:solidFill>
                      <a:schemeClr val="bg1"/>
                    </a:solidFill>
                  </a:rPr>
                  <a:t>Ограничение нормы весов.</a:t>
                </a:r>
                <a:endParaRPr lang="ru-RU" altLang="ru-RU" sz="2000" b="1" dirty="0">
                  <a:solidFill>
                    <a:srgbClr val="000000"/>
                  </a:solidFill>
                </a:endParaRPr>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393276" y="871672"/>
                <a:ext cx="11112382" cy="4029758"/>
              </a:xfrm>
              <a:prstGeom prst="rect">
                <a:avLst/>
              </a:prstGeom>
              <a:blipFill>
                <a:blip r:embed="rId2"/>
                <a:stretch>
                  <a:fillRect l="-571" t="-943" b="-2516"/>
                </a:stretch>
              </a:blipFill>
            </p:spPr>
            <p:txBody>
              <a:bodyPr/>
              <a:lstStyle/>
              <a:p>
                <a:r>
                  <a:rPr lang="ru-RU">
                    <a:noFill/>
                  </a:rPr>
                  <a:t> </a:t>
                </a:r>
              </a:p>
            </p:txBody>
          </p:sp>
        </mc:Fallback>
      </mc:AlternateContent>
      <p:pic>
        <p:nvPicPr>
          <p:cNvPr id="8194" name="Picture 2" descr="GroupNorm + WS | Papers With Code"/>
          <p:cNvPicPr>
            <a:picLocks noChangeAspect="1" noChangeArrowheads="1"/>
          </p:cNvPicPr>
          <p:nvPr/>
        </p:nvPicPr>
        <p:blipFill rotWithShape="1">
          <a:blip r:embed="rId3">
            <a:extLst>
              <a:ext uri="{28A0092B-C50C-407E-A947-70E740481C1C}">
                <a14:useLocalDpi xmlns:a14="http://schemas.microsoft.com/office/drawing/2010/main" val="0"/>
              </a:ext>
            </a:extLst>
          </a:blip>
          <a:srcRect l="50059" t="14795" b="17483"/>
          <a:stretch/>
        </p:blipFill>
        <p:spPr bwMode="auto">
          <a:xfrm>
            <a:off x="8068019" y="3284220"/>
            <a:ext cx="3635445" cy="303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84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rmAutofit fontScale="90000"/>
          </a:bodyPr>
          <a:lstStyle/>
          <a:p>
            <a:r>
              <a:rPr lang="ru-RU" b="1" dirty="0"/>
              <a:t>Архитектуры </a:t>
            </a:r>
            <a:r>
              <a:rPr lang="ru-RU" b="1" dirty="0" err="1"/>
              <a:t>трансформеры</a:t>
            </a:r>
            <a:r>
              <a:rPr lang="en-US" b="1" dirty="0"/>
              <a:t> - VIT</a:t>
            </a:r>
            <a:endParaRPr lang="ru-RU" dirty="0"/>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sz="2000" dirty="0">
                <a:solidFill>
                  <a:srgbClr val="000000"/>
                </a:solidFill>
              </a:rPr>
              <a:t>Архитектура </a:t>
            </a:r>
            <a:r>
              <a:rPr lang="ru-RU" sz="2000" dirty="0" err="1">
                <a:solidFill>
                  <a:srgbClr val="000000"/>
                </a:solidFill>
              </a:rPr>
              <a:t>ViT</a:t>
            </a:r>
            <a:r>
              <a:rPr lang="ru-RU" sz="2000" dirty="0">
                <a:solidFill>
                  <a:srgbClr val="000000"/>
                </a:solidFill>
              </a:rPr>
              <a:t> являлась переосмыслением архитектуры BERT для обработки естественных языков. </a:t>
            </a:r>
          </a:p>
          <a:p>
            <a:pPr eaLnBrk="0" fontAlgn="base" hangingPunct="0">
              <a:lnSpc>
                <a:spcPct val="100000"/>
              </a:lnSpc>
              <a:spcBef>
                <a:spcPct val="0"/>
              </a:spcBef>
              <a:spcAft>
                <a:spcPct val="0"/>
              </a:spcAft>
            </a:pPr>
            <a:r>
              <a:rPr lang="ru-RU" altLang="ru-RU" sz="2000" dirty="0">
                <a:solidFill>
                  <a:srgbClr val="000000"/>
                </a:solidFill>
              </a:rPr>
              <a:t>Модель показала точность 88,5 % по методу top-1 на наборе данных </a:t>
            </a:r>
            <a:r>
              <a:rPr lang="ru-RU" altLang="ru-RU" sz="2000" dirty="0" err="1">
                <a:solidFill>
                  <a:srgbClr val="000000"/>
                </a:solidFill>
              </a:rPr>
              <a:t>ImageNet</a:t>
            </a:r>
            <a:r>
              <a:rPr lang="ru-RU" altLang="ru-RU" sz="2000" dirty="0">
                <a:solidFill>
                  <a:srgbClr val="000000"/>
                </a:solidFill>
              </a:rPr>
              <a:t> (модель </a:t>
            </a:r>
            <a:r>
              <a:rPr lang="ru-RU" altLang="ru-RU" sz="2000" dirty="0" err="1">
                <a:solidFill>
                  <a:srgbClr val="000000"/>
                </a:solidFill>
              </a:rPr>
              <a:t>предобучена</a:t>
            </a:r>
            <a:r>
              <a:rPr lang="ru-RU" altLang="ru-RU" sz="2000" dirty="0">
                <a:solidFill>
                  <a:srgbClr val="000000"/>
                </a:solidFill>
              </a:rPr>
              <a:t> на наборе JFT-300M (набор с 300 млн. изображений). </a:t>
            </a:r>
          </a:p>
          <a:p>
            <a:pPr lvl="1" eaLnBrk="0" fontAlgn="base" hangingPunct="0">
              <a:lnSpc>
                <a:spcPct val="100000"/>
              </a:lnSpc>
              <a:spcBef>
                <a:spcPct val="0"/>
              </a:spcBef>
              <a:spcAft>
                <a:spcPct val="0"/>
              </a:spcAft>
            </a:pPr>
            <a:r>
              <a:rPr lang="ru-RU" altLang="ru-RU" sz="2000" dirty="0">
                <a:solidFill>
                  <a:srgbClr val="000000"/>
                </a:solidFill>
              </a:rPr>
              <a:t>В случае </a:t>
            </a:r>
            <a:r>
              <a:rPr lang="ru-RU" altLang="ru-RU" sz="2000" dirty="0" err="1">
                <a:solidFill>
                  <a:srgbClr val="000000"/>
                </a:solidFill>
              </a:rPr>
              <a:t>предобучения</a:t>
            </a:r>
            <a:r>
              <a:rPr lang="ru-RU" altLang="ru-RU" sz="2000" dirty="0">
                <a:solidFill>
                  <a:srgbClr val="000000"/>
                </a:solidFill>
              </a:rPr>
              <a:t> на небольших наборах данных (менее 14 млн изображений) точность модели </a:t>
            </a:r>
            <a:r>
              <a:rPr lang="ru-RU" altLang="ru-RU" sz="2000" dirty="0" err="1">
                <a:solidFill>
                  <a:srgbClr val="000000"/>
                </a:solidFill>
              </a:rPr>
              <a:t>ViT</a:t>
            </a:r>
            <a:r>
              <a:rPr lang="ru-RU" altLang="ru-RU" sz="2000" dirty="0">
                <a:solidFill>
                  <a:srgbClr val="000000"/>
                </a:solidFill>
              </a:rPr>
              <a:t> значительно снижается (примерно до 75%).</a:t>
            </a:r>
          </a:p>
          <a:p>
            <a:pPr lvl="1" eaLnBrk="0" fontAlgn="base" hangingPunct="0">
              <a:lnSpc>
                <a:spcPct val="100000"/>
              </a:lnSpc>
              <a:spcBef>
                <a:spcPct val="0"/>
              </a:spcBef>
              <a:spcAft>
                <a:spcPct val="0"/>
              </a:spcAft>
            </a:pPr>
            <a:r>
              <a:rPr lang="ru-RU" altLang="ru-RU" sz="2000" dirty="0">
                <a:solidFill>
                  <a:srgbClr val="000000"/>
                </a:solidFill>
              </a:rPr>
              <a:t>Также число параметров </a:t>
            </a:r>
            <a:r>
              <a:rPr lang="ru-RU" altLang="ru-RU" sz="2000" dirty="0" err="1">
                <a:solidFill>
                  <a:srgbClr val="000000"/>
                </a:solidFill>
              </a:rPr>
              <a:t>ViT</a:t>
            </a:r>
            <a:r>
              <a:rPr lang="ru-RU" altLang="ru-RU" sz="2000" dirty="0">
                <a:solidFill>
                  <a:srgbClr val="000000"/>
                </a:solidFill>
              </a:rPr>
              <a:t> в 10 раз выше чем для </a:t>
            </a:r>
            <a:r>
              <a:rPr lang="ru-RU" altLang="ru-RU" sz="2000" dirty="0" err="1">
                <a:solidFill>
                  <a:srgbClr val="000000"/>
                </a:solidFill>
              </a:rPr>
              <a:t>сверточной</a:t>
            </a:r>
            <a:r>
              <a:rPr lang="ru-RU" altLang="ru-RU" sz="2000" dirty="0">
                <a:solidFill>
                  <a:srgbClr val="000000"/>
                </a:solidFill>
              </a:rPr>
              <a:t> сети (~ 600 тыс. параметров).</a:t>
            </a:r>
          </a:p>
          <a:p>
            <a:pPr lvl="1" eaLnBrk="0" fontAlgn="base" hangingPunct="0">
              <a:lnSpc>
                <a:spcPct val="100000"/>
              </a:lnSpc>
              <a:spcBef>
                <a:spcPct val="0"/>
              </a:spcBef>
              <a:spcAft>
                <a:spcPct val="0"/>
              </a:spcAft>
            </a:pPr>
            <a:r>
              <a:rPr lang="ru-RU" altLang="ru-RU" sz="2000" dirty="0">
                <a:solidFill>
                  <a:srgbClr val="000000"/>
                </a:solidFill>
              </a:rPr>
              <a:t>В июне была представлена модель </a:t>
            </a:r>
            <a:r>
              <a:rPr lang="ru-RU" altLang="ru-RU" sz="2000" dirty="0" err="1">
                <a:solidFill>
                  <a:srgbClr val="000000"/>
                </a:solidFill>
              </a:rPr>
              <a:t>ViT</a:t>
            </a:r>
            <a:r>
              <a:rPr lang="ru-RU" altLang="ru-RU" sz="2000" dirty="0">
                <a:solidFill>
                  <a:srgbClr val="000000"/>
                </a:solidFill>
              </a:rPr>
              <a:t>-G, показавшая точность 90,5% по методу top-1 на наборе данных </a:t>
            </a:r>
            <a:r>
              <a:rPr lang="ru-RU" altLang="ru-RU" sz="2000" dirty="0" err="1">
                <a:solidFill>
                  <a:srgbClr val="000000"/>
                </a:solidFill>
              </a:rPr>
              <a:t>ImageNet</a:t>
            </a:r>
            <a:r>
              <a:rPr lang="ru-RU" altLang="ru-RU" sz="2000" dirty="0">
                <a:solidFill>
                  <a:srgbClr val="000000"/>
                </a:solidFill>
              </a:rPr>
              <a:t> и имеющая порядка 2-х миллиардов параметров.</a:t>
            </a:r>
          </a:p>
          <a:p>
            <a:pPr lvl="1" eaLnBrk="0" fontAlgn="base" hangingPunct="0">
              <a:lnSpc>
                <a:spcPct val="100000"/>
              </a:lnSpc>
              <a:spcBef>
                <a:spcPct val="0"/>
              </a:spcBef>
              <a:spcAft>
                <a:spcPct val="0"/>
              </a:spcAft>
            </a:pPr>
            <a:r>
              <a:rPr lang="ru-RU" altLang="ru-RU" sz="2000" dirty="0">
                <a:solidFill>
                  <a:srgbClr val="000000"/>
                </a:solidFill>
              </a:rPr>
              <a:t>В основе архитектуры слой много-</a:t>
            </a:r>
            <a:r>
              <a:rPr lang="ru-RU" altLang="ru-RU" sz="2000" dirty="0" err="1">
                <a:solidFill>
                  <a:srgbClr val="000000"/>
                </a:solidFill>
              </a:rPr>
              <a:t>голового</a:t>
            </a:r>
            <a:r>
              <a:rPr lang="ru-RU" altLang="ru-RU" sz="2000" dirty="0">
                <a:solidFill>
                  <a:srgbClr val="000000"/>
                </a:solidFill>
              </a:rPr>
              <a:t> </a:t>
            </a:r>
            <a:r>
              <a:rPr lang="ru-RU" altLang="ru-RU" sz="2000" dirty="0" err="1">
                <a:solidFill>
                  <a:srgbClr val="000000"/>
                </a:solidFill>
              </a:rPr>
              <a:t>самовнимания</a:t>
            </a:r>
            <a:r>
              <a:rPr lang="ru-RU" altLang="ru-RU" sz="2000" dirty="0">
                <a:solidFill>
                  <a:srgbClr val="000000"/>
                </a:solidFill>
              </a:rPr>
              <a:t>.</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4" name="Рисунок 3"/>
          <p:cNvPicPr>
            <a:picLocks noChangeAspect="1"/>
          </p:cNvPicPr>
          <p:nvPr/>
        </p:nvPicPr>
        <p:blipFill>
          <a:blip r:embed="rId2"/>
          <a:stretch>
            <a:fillRect/>
          </a:stretch>
        </p:blipFill>
        <p:spPr>
          <a:xfrm>
            <a:off x="8733802" y="3495420"/>
            <a:ext cx="3329655" cy="3076830"/>
          </a:xfrm>
          <a:prstGeom prst="rect">
            <a:avLst/>
          </a:prstGeom>
        </p:spPr>
      </p:pic>
      <p:pic>
        <p:nvPicPr>
          <p:cNvPr id="7" name="Рисунок 6"/>
          <p:cNvPicPr>
            <a:picLocks noChangeAspect="1"/>
          </p:cNvPicPr>
          <p:nvPr/>
        </p:nvPicPr>
        <p:blipFill>
          <a:blip r:embed="rId3"/>
          <a:stretch>
            <a:fillRect/>
          </a:stretch>
        </p:blipFill>
        <p:spPr>
          <a:xfrm>
            <a:off x="419100" y="4247260"/>
            <a:ext cx="8101965" cy="1807465"/>
          </a:xfrm>
          <a:prstGeom prst="rect">
            <a:avLst/>
          </a:prstGeom>
        </p:spPr>
      </p:pic>
    </p:spTree>
    <p:extLst>
      <p:ext uri="{BB962C8B-B14F-4D97-AF65-F5344CB8AC3E}">
        <p14:creationId xmlns:p14="http://schemas.microsoft.com/office/powerpoint/2010/main" val="1155888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rmAutofit fontScale="90000"/>
          </a:bodyPr>
          <a:lstStyle/>
          <a:p>
            <a:r>
              <a:rPr lang="ru-RU" b="1" dirty="0"/>
              <a:t>Архитектуры </a:t>
            </a:r>
            <a:r>
              <a:rPr lang="ru-RU" b="1" dirty="0" err="1"/>
              <a:t>трансформеры</a:t>
            </a:r>
            <a:r>
              <a:rPr lang="en-US" b="1" dirty="0"/>
              <a:t> - VIT</a:t>
            </a:r>
            <a:endParaRPr lang="ru-RU" dirty="0"/>
          </a:p>
        </p:txBody>
      </p:sp>
      <p:sp>
        <p:nvSpPr>
          <p:cNvPr id="3" name="Объект 2"/>
          <p:cNvSpPr>
            <a:spLocks noGrp="1"/>
          </p:cNvSpPr>
          <p:nvPr>
            <p:ph idx="1"/>
          </p:nvPr>
        </p:nvSpPr>
        <p:spPr>
          <a:xfrm>
            <a:off x="419100" y="952500"/>
            <a:ext cx="11353800" cy="5619750"/>
          </a:xfrm>
        </p:spPr>
        <p:txBody>
          <a:bodyPr>
            <a:normAutofit/>
          </a:bodyPr>
          <a:lstStyle/>
          <a:p>
            <a:r>
              <a:rPr lang="ru-RU" sz="2000" dirty="0"/>
              <a:t>Главными достоинствами архитектур </a:t>
            </a:r>
            <a:r>
              <a:rPr lang="ru-RU" sz="2000" dirty="0" err="1"/>
              <a:t>трансформеров</a:t>
            </a:r>
            <a:r>
              <a:rPr lang="ru-RU" sz="2000" dirty="0"/>
              <a:t> являются </a:t>
            </a:r>
          </a:p>
          <a:p>
            <a:pPr marL="285750" indent="-285750"/>
            <a:r>
              <a:rPr lang="ru-RU" sz="2000" dirty="0"/>
              <a:t>Возможность построения сложных зависимостей между признаками локальными участков изображения независимо от их взаимного расположения.    </a:t>
            </a:r>
          </a:p>
          <a:p>
            <a:pPr marL="285750" indent="-285750"/>
            <a:r>
              <a:rPr lang="ru-RU" sz="2000" dirty="0" err="1"/>
              <a:t>Трансформеры</a:t>
            </a:r>
            <a:r>
              <a:rPr lang="ru-RU" sz="2000" dirty="0"/>
              <a:t> позволят обучать модели с значительно увеличенным числом параметров. Что также дает преимущества при </a:t>
            </a:r>
            <a:r>
              <a:rPr lang="ru-RU" sz="2000" dirty="0" err="1"/>
              <a:t>предобучении</a:t>
            </a:r>
            <a:r>
              <a:rPr lang="ru-RU" sz="2000" dirty="0"/>
              <a:t> на больших наборах данных, таких как JFT-300M. </a:t>
            </a:r>
          </a:p>
          <a:p>
            <a:pPr marL="742950" lvl="1" indent="-285750"/>
            <a:r>
              <a:rPr lang="ru-RU" sz="2000" dirty="0"/>
              <a:t>путь повышения точности и обобщающей способности за счет </a:t>
            </a:r>
            <a:r>
              <a:rPr lang="ru-RU" sz="2000" dirty="0" err="1"/>
              <a:t>предобучения</a:t>
            </a:r>
            <a:r>
              <a:rPr lang="ru-RU" sz="2000" dirty="0"/>
              <a:t>.    </a:t>
            </a:r>
          </a:p>
          <a:p>
            <a:pPr marL="285750" indent="-285750"/>
            <a:r>
              <a:rPr lang="ru-RU" sz="2000" dirty="0"/>
              <a:t>Возможность для некоторых архитектур </a:t>
            </a:r>
            <a:r>
              <a:rPr lang="ru-RU" sz="2000" dirty="0" err="1"/>
              <a:t>предобучения</a:t>
            </a:r>
            <a:r>
              <a:rPr lang="ru-RU" sz="2000" dirty="0"/>
              <a:t> на не размеченных данных. </a:t>
            </a:r>
          </a:p>
          <a:p>
            <a:pPr marL="285750" indent="-285750"/>
            <a:r>
              <a:rPr lang="ru-RU" sz="2000" dirty="0" err="1"/>
              <a:t>предобучение</a:t>
            </a:r>
            <a:r>
              <a:rPr lang="ru-RU" sz="2000" dirty="0"/>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4" name="Рисунок 3"/>
          <p:cNvPicPr>
            <a:picLocks noChangeAspect="1"/>
          </p:cNvPicPr>
          <p:nvPr/>
        </p:nvPicPr>
        <p:blipFill>
          <a:blip r:embed="rId2"/>
          <a:stretch>
            <a:fillRect/>
          </a:stretch>
        </p:blipFill>
        <p:spPr>
          <a:xfrm>
            <a:off x="8733802" y="3763915"/>
            <a:ext cx="3039098" cy="2808335"/>
          </a:xfrm>
          <a:prstGeom prst="rect">
            <a:avLst/>
          </a:prstGeom>
        </p:spPr>
      </p:pic>
      <p:pic>
        <p:nvPicPr>
          <p:cNvPr id="7" name="Рисунок 6"/>
          <p:cNvPicPr>
            <a:picLocks noChangeAspect="1"/>
          </p:cNvPicPr>
          <p:nvPr/>
        </p:nvPicPr>
        <p:blipFill>
          <a:blip r:embed="rId3"/>
          <a:stretch>
            <a:fillRect/>
          </a:stretch>
        </p:blipFill>
        <p:spPr>
          <a:xfrm>
            <a:off x="1341689" y="4234481"/>
            <a:ext cx="4560828" cy="2479219"/>
          </a:xfrm>
          <a:prstGeom prst="rect">
            <a:avLst/>
          </a:prstGeom>
        </p:spPr>
      </p:pic>
    </p:spTree>
    <p:extLst>
      <p:ext uri="{BB962C8B-B14F-4D97-AF65-F5344CB8AC3E}">
        <p14:creationId xmlns:p14="http://schemas.microsoft.com/office/powerpoint/2010/main" val="303310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GitHub - chinhsuanwu/coatnet-pytorch: A PyTorch implementation of &amp;quot;CoAtNet:  Marrying Convolution and Attention for All Data Sizes&amp;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4075810"/>
            <a:ext cx="10665182" cy="207734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480060" y="66023"/>
            <a:ext cx="10873740" cy="1092200"/>
          </a:xfrm>
        </p:spPr>
        <p:txBody>
          <a:bodyPr>
            <a:normAutofit/>
          </a:bodyPr>
          <a:lstStyle/>
          <a:p>
            <a:r>
              <a:rPr lang="ru-RU" sz="3600" b="1" dirty="0" err="1"/>
              <a:t>Трансформеры</a:t>
            </a:r>
            <a:r>
              <a:rPr lang="ru-RU" sz="3600" b="1" dirty="0"/>
              <a:t>, полно-связные или сверточные сети</a:t>
            </a:r>
          </a:p>
        </p:txBody>
      </p:sp>
      <p:sp>
        <p:nvSpPr>
          <p:cNvPr id="3" name="Объект 2"/>
          <p:cNvSpPr>
            <a:spLocks noGrp="1"/>
          </p:cNvSpPr>
          <p:nvPr>
            <p:ph idx="1"/>
          </p:nvPr>
        </p:nvSpPr>
        <p:spPr>
          <a:xfrm>
            <a:off x="334354" y="850858"/>
            <a:ext cx="11574780" cy="4310802"/>
          </a:xfrm>
        </p:spPr>
        <p:txBody>
          <a:bodyPr>
            <a:noAutofit/>
          </a:bodyPr>
          <a:lstStyle/>
          <a:p>
            <a:r>
              <a:rPr lang="ru-RU" sz="2000" dirty="0"/>
              <a:t>Работы 2020-2021, посвященные архитектурам-</a:t>
            </a:r>
            <a:r>
              <a:rPr lang="ru-RU" sz="2000" dirty="0" err="1"/>
              <a:t>трансформерам</a:t>
            </a:r>
            <a:r>
              <a:rPr lang="ru-RU" sz="2000" dirty="0"/>
              <a:t> показали перспективность подхода для больших наборов данных (на этапе </a:t>
            </a:r>
            <a:r>
              <a:rPr lang="ru-RU" sz="2000" dirty="0" err="1"/>
              <a:t>предобучения</a:t>
            </a:r>
            <a:r>
              <a:rPr lang="ru-RU" sz="2000" dirty="0"/>
              <a:t>) и при больших размерах экземпляров данных.</a:t>
            </a:r>
          </a:p>
          <a:p>
            <a:r>
              <a:rPr lang="ru-RU" sz="2000" dirty="0"/>
              <a:t>Часть предложенных в литературе архитектур- </a:t>
            </a:r>
            <a:r>
              <a:rPr lang="ru-RU" sz="2000" dirty="0" err="1"/>
              <a:t>трансформеров</a:t>
            </a:r>
            <a:r>
              <a:rPr lang="ru-RU" sz="2000" dirty="0"/>
              <a:t> полностью </a:t>
            </a:r>
            <a:r>
              <a:rPr lang="ru-RU" sz="2000" dirty="0" err="1"/>
              <a:t>полносвязные</a:t>
            </a:r>
            <a:r>
              <a:rPr lang="ru-RU" sz="2000" dirty="0"/>
              <a:t>, часть имеют и сверточные и </a:t>
            </a:r>
            <a:r>
              <a:rPr lang="ru-RU" sz="2000" dirty="0" err="1"/>
              <a:t>полносвязрые</a:t>
            </a:r>
            <a:r>
              <a:rPr lang="ru-RU" sz="2000" dirty="0"/>
              <a:t> слои.</a:t>
            </a:r>
          </a:p>
          <a:p>
            <a:r>
              <a:rPr lang="ru-RU" sz="2000" dirty="0"/>
              <a:t>Например </a:t>
            </a:r>
            <a:r>
              <a:rPr lang="ru-RU" sz="2000" dirty="0" err="1"/>
              <a:t>BotNet</a:t>
            </a:r>
            <a:r>
              <a:rPr lang="ru-RU" sz="2000" dirty="0"/>
              <a:t> и </a:t>
            </a:r>
            <a:r>
              <a:rPr lang="en-US" sz="2000" dirty="0" err="1"/>
              <a:t>CoAtNet</a:t>
            </a:r>
            <a:r>
              <a:rPr lang="ru-RU" sz="2000" dirty="0"/>
              <a:t>. Авторы </a:t>
            </a:r>
            <a:r>
              <a:rPr lang="ru-RU" sz="2000" dirty="0" err="1"/>
              <a:t>BotNet</a:t>
            </a:r>
            <a:r>
              <a:rPr lang="ru-RU" sz="2000" dirty="0"/>
              <a:t> предложили заменить часть слоев архитектуры </a:t>
            </a:r>
            <a:r>
              <a:rPr lang="ru-RU" sz="2000" dirty="0" err="1"/>
              <a:t>ResNet</a:t>
            </a:r>
            <a:r>
              <a:rPr lang="ru-RU" sz="2000" dirty="0"/>
              <a:t> на слои многоголового само-внимания и при этом получили небольшой прирост точности (~0,5\%) по сравнению с оригинальной архитектурой. </a:t>
            </a:r>
            <a:endParaRPr lang="en-US" sz="2000" dirty="0"/>
          </a:p>
          <a:p>
            <a:pPr lvl="1"/>
            <a:r>
              <a:rPr lang="ru-RU" sz="1600" dirty="0"/>
              <a:t>Таким образом вопрос о том, какой подход (или комбинация подходов) - лучше остается открытым. </a:t>
            </a:r>
            <a:endParaRPr lang="en-US" sz="1600" dirty="0"/>
          </a:p>
          <a:p>
            <a:pPr lvl="1"/>
            <a:r>
              <a:rPr lang="ru-RU" sz="1600" dirty="0" err="1"/>
              <a:t>трансформеры</a:t>
            </a:r>
            <a:r>
              <a:rPr lang="ru-RU" sz="1600" dirty="0"/>
              <a:t> быстрее и более точно выучивают крупно-размерные признаки, чем сверточные сети. Однако, архитектурам-</a:t>
            </a:r>
            <a:r>
              <a:rPr lang="ru-RU" sz="1600" dirty="0" err="1"/>
              <a:t>трансформерам</a:t>
            </a:r>
            <a:r>
              <a:rPr lang="ru-RU" sz="1600" dirty="0"/>
              <a:t> требуется больше примеров для мелко-размерных признаков. </a:t>
            </a:r>
            <a:endParaRPr lang="en-US" sz="1600" dirty="0"/>
          </a:p>
        </p:txBody>
      </p:sp>
    </p:spTree>
    <p:extLst>
      <p:ext uri="{BB962C8B-B14F-4D97-AF65-F5344CB8AC3E}">
        <p14:creationId xmlns:p14="http://schemas.microsoft.com/office/powerpoint/2010/main" val="429515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0873740" cy="1092200"/>
          </a:xfrm>
        </p:spPr>
        <p:txBody>
          <a:bodyPr>
            <a:normAutofit/>
          </a:bodyPr>
          <a:lstStyle/>
          <a:p>
            <a:r>
              <a:rPr lang="ru-RU" sz="3600" b="1" dirty="0" err="1"/>
              <a:t>Трансформеры</a:t>
            </a:r>
            <a:r>
              <a:rPr lang="ru-RU" sz="3600" b="1" dirty="0"/>
              <a:t>, полно-связные или сверточные сети</a:t>
            </a:r>
          </a:p>
        </p:txBody>
      </p:sp>
      <p:sp>
        <p:nvSpPr>
          <p:cNvPr id="3" name="Объект 2"/>
          <p:cNvSpPr>
            <a:spLocks noGrp="1"/>
          </p:cNvSpPr>
          <p:nvPr>
            <p:ph idx="1"/>
          </p:nvPr>
        </p:nvSpPr>
        <p:spPr>
          <a:xfrm>
            <a:off x="334354" y="850858"/>
            <a:ext cx="11574780" cy="4310802"/>
          </a:xfrm>
        </p:spPr>
        <p:txBody>
          <a:bodyPr>
            <a:noAutofit/>
          </a:bodyPr>
          <a:lstStyle/>
          <a:p>
            <a:r>
              <a:rPr lang="ru-RU" sz="2000" dirty="0"/>
              <a:t>В 2021 году был представлен ряд </a:t>
            </a:r>
            <a:r>
              <a:rPr lang="ru-RU" sz="2000" dirty="0" err="1"/>
              <a:t>трансформеров</a:t>
            </a:r>
            <a:r>
              <a:rPr lang="ru-RU" sz="2000" dirty="0"/>
              <a:t>-подобных </a:t>
            </a:r>
            <a:r>
              <a:rPr lang="ru-RU" sz="2000" dirty="0" err="1"/>
              <a:t>полносвязных</a:t>
            </a:r>
            <a:r>
              <a:rPr lang="ru-RU" sz="2000" dirty="0"/>
              <a:t> архитектур для решения задач компьютерного зрения</a:t>
            </a:r>
            <a:r>
              <a:rPr lang="en-US" sz="2000" dirty="0"/>
              <a:t>, </a:t>
            </a:r>
            <a:r>
              <a:rPr lang="ru-RU" sz="2000" dirty="0"/>
              <a:t>например MLP-</a:t>
            </a:r>
            <a:r>
              <a:rPr lang="ru-RU" sz="2000" dirty="0" err="1"/>
              <a:t>Mixer</a:t>
            </a:r>
            <a:r>
              <a:rPr lang="ru-RU" sz="2000" dirty="0"/>
              <a:t>.  </a:t>
            </a:r>
          </a:p>
          <a:p>
            <a:r>
              <a:rPr lang="ru-RU" sz="2000" dirty="0"/>
              <a:t>Основным преимуществом архитектур типа MLP-</a:t>
            </a:r>
            <a:r>
              <a:rPr lang="ru-RU" sz="2000" dirty="0" err="1"/>
              <a:t>Mixer</a:t>
            </a:r>
            <a:r>
              <a:rPr lang="ru-RU" sz="2000" dirty="0"/>
              <a:t> является пониженное число параметров (из за отсутствия многоголового само-внимания) и высокая скорость работы (операции с </a:t>
            </a:r>
            <a:r>
              <a:rPr lang="ru-RU" sz="2000" dirty="0" err="1"/>
              <a:t>полносвязными</a:t>
            </a:r>
            <a:r>
              <a:rPr lang="ru-RU" sz="2000" dirty="0"/>
              <a:t> слоями - самые быстрые).</a:t>
            </a:r>
          </a:p>
        </p:txBody>
      </p:sp>
      <p:pic>
        <p:nvPicPr>
          <p:cNvPr id="4" name="Рисунок 3"/>
          <p:cNvPicPr>
            <a:picLocks noChangeAspect="1"/>
          </p:cNvPicPr>
          <p:nvPr/>
        </p:nvPicPr>
        <p:blipFill>
          <a:blip r:embed="rId2"/>
          <a:stretch>
            <a:fillRect/>
          </a:stretch>
        </p:blipFill>
        <p:spPr>
          <a:xfrm>
            <a:off x="3791465" y="2563203"/>
            <a:ext cx="7049587" cy="4010025"/>
          </a:xfrm>
          <a:prstGeom prst="rect">
            <a:avLst/>
          </a:prstGeom>
        </p:spPr>
      </p:pic>
    </p:spTree>
    <p:extLst>
      <p:ext uri="{BB962C8B-B14F-4D97-AF65-F5344CB8AC3E}">
        <p14:creationId xmlns:p14="http://schemas.microsoft.com/office/powerpoint/2010/main" val="209812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419100" y="1074056"/>
            <a:ext cx="11385804" cy="5498193"/>
          </a:xfrm>
        </p:spPr>
        <p:txBody>
          <a:bodyPr>
            <a:normAutofit/>
          </a:bodyPr>
          <a:lstStyle/>
          <a:p>
            <a:r>
              <a:rPr lang="ru-RU" sz="2400" dirty="0">
                <a:solidFill>
                  <a:schemeClr val="bg1"/>
                </a:solidFill>
              </a:rPr>
              <a:t>Проблемы в задачах компьютерного зрения:</a:t>
            </a:r>
          </a:p>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smtClean="0">
                <a:solidFill>
                  <a:schemeClr val="bg1"/>
                </a:solidFill>
              </a:rPr>
              <a:t>AutoML</a:t>
            </a:r>
            <a:r>
              <a:rPr lang="ru-RU" sz="2400" dirty="0" smtClean="0">
                <a:solidFill>
                  <a:schemeClr val="bg1"/>
                </a:solidFill>
              </a:rPr>
              <a:t> широкий </a:t>
            </a:r>
            <a:r>
              <a:rPr lang="en-US" sz="2400" smtClean="0">
                <a:solidFill>
                  <a:schemeClr val="bg1"/>
                </a:solidFill>
              </a:rPr>
              <a:t>fine tuning </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обучение учитель-ученик.</a:t>
            </a:r>
          </a:p>
          <a:p>
            <a:pPr marL="904875" lvl="1">
              <a:tabLst>
                <a:tab pos="447675" algn="l"/>
              </a:tabLst>
            </a:pPr>
            <a:r>
              <a:rPr lang="en-US" sz="2000" dirty="0">
                <a:solidFill>
                  <a:schemeClr val="bg1"/>
                </a:solidFill>
              </a:rPr>
              <a:t>Zero-short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smtClean="0">
                <a:solidFill>
                  <a:schemeClr val="bg1"/>
                </a:solidFill>
              </a:rPr>
              <a:t>Баланс </a:t>
            </a:r>
            <a:r>
              <a:rPr lang="ru-RU" sz="2400" dirty="0" err="1" smtClean="0">
                <a:solidFill>
                  <a:schemeClr val="bg1"/>
                </a:solidFill>
              </a:rPr>
              <a:t>трансформер</a:t>
            </a:r>
            <a:r>
              <a:rPr lang="ru-RU" sz="2400" dirty="0" smtClean="0">
                <a:solidFill>
                  <a:schemeClr val="bg1"/>
                </a:solidFill>
              </a:rPr>
              <a:t> – </a:t>
            </a:r>
            <a:r>
              <a:rPr lang="ru-RU" sz="2400" dirty="0">
                <a:solidFill>
                  <a:schemeClr val="bg1"/>
                </a:solidFill>
              </a:rPr>
              <a:t>сверточные сети – </a:t>
            </a:r>
            <a:r>
              <a:rPr lang="ru-RU" sz="2400" dirty="0" err="1">
                <a:solidFill>
                  <a:schemeClr val="bg1"/>
                </a:solidFill>
              </a:rPr>
              <a:t>полносвязные</a:t>
            </a:r>
            <a:r>
              <a:rPr lang="ru-RU" sz="2400" dirty="0">
                <a:solidFill>
                  <a:schemeClr val="bg1"/>
                </a:solidFill>
              </a:rPr>
              <a:t> </a:t>
            </a:r>
            <a:r>
              <a:rPr lang="ru-RU" sz="2400" dirty="0" smtClean="0">
                <a:solidFill>
                  <a:schemeClr val="bg1"/>
                </a:solidFill>
              </a:rPr>
              <a:t>блоки. </a:t>
            </a:r>
            <a:endParaRPr lang="en-US" sz="2400" dirty="0" smtClean="0">
              <a:solidFill>
                <a:schemeClr val="bg1"/>
              </a:solidFill>
            </a:endParaRPr>
          </a:p>
          <a:p>
            <a:pPr marL="447675">
              <a:tabLst>
                <a:tab pos="447675" algn="l"/>
              </a:tabLst>
            </a:pPr>
            <a:r>
              <a:rPr lang="ru-RU" sz="2400" dirty="0" smtClean="0">
                <a:solidFill>
                  <a:schemeClr val="bg1"/>
                </a:solidFill>
              </a:rPr>
              <a:t>Качество набора данных.</a:t>
            </a:r>
          </a:p>
          <a:p>
            <a:pPr marL="904875" lvl="1">
              <a:tabLst>
                <a:tab pos="447675" algn="l"/>
              </a:tabLst>
            </a:pPr>
            <a:r>
              <a:rPr lang="ru-RU" sz="2000" dirty="0" smtClean="0">
                <a:solidFill>
                  <a:schemeClr val="bg1"/>
                </a:solidFill>
              </a:rPr>
              <a:t>Баланс </a:t>
            </a:r>
            <a:r>
              <a:rPr lang="ru-RU" sz="2000" dirty="0">
                <a:solidFill>
                  <a:schemeClr val="bg1"/>
                </a:solidFill>
              </a:rPr>
              <a:t>классов и качество разметки</a:t>
            </a:r>
          </a:p>
        </p:txBody>
      </p:sp>
      <p:sp>
        <p:nvSpPr>
          <p:cNvPr id="5" name="Прямоугольник 4"/>
          <p:cNvSpPr/>
          <p:nvPr/>
        </p:nvSpPr>
        <p:spPr>
          <a:xfrm>
            <a:off x="586290" y="1495514"/>
            <a:ext cx="10502013" cy="47343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61163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1327010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nvGrpSpPr>
          <p:cNvPr id="4" name="Группа 3">
            <a:extLst>
              <a:ext uri="{FF2B5EF4-FFF2-40B4-BE49-F238E27FC236}">
                <a16:creationId xmlns:a16="http://schemas.microsoft.com/office/drawing/2014/main" id="{D517F429-9A8A-8690-9FFE-EBDAB34995FF}"/>
              </a:ext>
            </a:extLst>
          </p:cNvPr>
          <p:cNvGrpSpPr/>
          <p:nvPr/>
        </p:nvGrpSpPr>
        <p:grpSpPr>
          <a:xfrm>
            <a:off x="544531" y="4743588"/>
            <a:ext cx="10889501" cy="1749287"/>
            <a:chOff x="924674" y="4921857"/>
            <a:chExt cx="10889501" cy="1749287"/>
          </a:xfrm>
        </p:grpSpPr>
        <p:sp>
          <p:nvSpPr>
            <p:cNvPr id="9" name="Прямоугольник 8">
              <a:extLst>
                <a:ext uri="{FF2B5EF4-FFF2-40B4-BE49-F238E27FC236}">
                  <a16:creationId xmlns:a16="http://schemas.microsoft.com/office/drawing/2014/main" id="{17B883D5-DAB9-CE4C-AD4F-D4F82F6D0C20}"/>
                </a:ext>
              </a:extLst>
            </p:cNvPr>
            <p:cNvSpPr/>
            <p:nvPr/>
          </p:nvSpPr>
          <p:spPr>
            <a:xfrm>
              <a:off x="924674" y="4921857"/>
              <a:ext cx="10889501" cy="17492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6">
              <a:extLst>
                <a:ext uri="{FF2B5EF4-FFF2-40B4-BE49-F238E27FC236}">
                  <a16:creationId xmlns:a16="http://schemas.microsoft.com/office/drawing/2014/main" id="{65496EC0-3F5D-B94C-9905-1893029470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0661" y="4991022"/>
              <a:ext cx="2119512" cy="1565766"/>
            </a:xfrm>
            <a:prstGeom prst="rect">
              <a:avLst/>
            </a:prstGeom>
            <a:solidFill>
              <a:schemeClr val="bg1">
                <a:lumMod val="95000"/>
              </a:schemeClr>
            </a:solidFill>
          </p:spPr>
        </p:pic>
        <p:pic>
          <p:nvPicPr>
            <p:cNvPr id="17" name="Picture 12">
              <a:extLst>
                <a:ext uri="{FF2B5EF4-FFF2-40B4-BE49-F238E27FC236}">
                  <a16:creationId xmlns:a16="http://schemas.microsoft.com/office/drawing/2014/main" id="{6CFF2F7A-C0F2-D343-8415-91EC32B549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114" y="4991019"/>
              <a:ext cx="2119511" cy="1565765"/>
            </a:xfrm>
            <a:prstGeom prst="rect">
              <a:avLst/>
            </a:prstGeom>
            <a:solidFill>
              <a:schemeClr val="bg1">
                <a:lumMod val="95000"/>
              </a:schemeClr>
            </a:solidFill>
          </p:spPr>
        </p:pic>
        <p:pic>
          <p:nvPicPr>
            <p:cNvPr id="18" name="Picture 14">
              <a:extLst>
                <a:ext uri="{FF2B5EF4-FFF2-40B4-BE49-F238E27FC236}">
                  <a16:creationId xmlns:a16="http://schemas.microsoft.com/office/drawing/2014/main" id="{2B724EA7-A34F-614F-A55A-9CD2947BDC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1606" y="4991021"/>
              <a:ext cx="2119511" cy="1565765"/>
            </a:xfrm>
            <a:prstGeom prst="rect">
              <a:avLst/>
            </a:prstGeom>
            <a:solidFill>
              <a:schemeClr val="bg1">
                <a:lumMod val="95000"/>
              </a:schemeClr>
            </a:solidFill>
          </p:spPr>
        </p:pic>
        <p:pic>
          <p:nvPicPr>
            <p:cNvPr id="20" name="Picture 8">
              <a:extLst>
                <a:ext uri="{FF2B5EF4-FFF2-40B4-BE49-F238E27FC236}">
                  <a16:creationId xmlns:a16="http://schemas.microsoft.com/office/drawing/2014/main" id="{6E555D36-74F6-0148-8758-8666E6DE3D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8599" y="4991018"/>
              <a:ext cx="2119512" cy="1565766"/>
            </a:xfrm>
            <a:prstGeom prst="rect">
              <a:avLst/>
            </a:prstGeom>
            <a:solidFill>
              <a:schemeClr val="bg1">
                <a:lumMod val="95000"/>
              </a:schemeClr>
            </a:solidFill>
          </p:spPr>
        </p:pic>
        <p:pic>
          <p:nvPicPr>
            <p:cNvPr id="21" name="Picture 10">
              <a:extLst>
                <a:ext uri="{FF2B5EF4-FFF2-40B4-BE49-F238E27FC236}">
                  <a16:creationId xmlns:a16="http://schemas.microsoft.com/office/drawing/2014/main" id="{64070D0E-7E46-1043-A617-DBF660D616C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6620" y="4994743"/>
              <a:ext cx="2109429" cy="1558316"/>
            </a:xfrm>
            <a:prstGeom prst="rect">
              <a:avLst/>
            </a:prstGeom>
            <a:solidFill>
              <a:schemeClr val="bg1">
                <a:lumMod val="95000"/>
              </a:schemeClr>
            </a:solidFill>
          </p:spPr>
        </p:pic>
      </p:gr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41628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a:t>
            </a:r>
            <a:r>
              <a:rPr lang="ru-RU" sz="4800" b="1" dirty="0" smtClean="0">
                <a:solidFill>
                  <a:schemeClr val="bg1"/>
                </a:solidFill>
              </a:rPr>
              <a:t>обучения</a:t>
            </a:r>
            <a:r>
              <a:rPr lang="en-US" sz="4800" b="1" dirty="0" smtClean="0">
                <a:solidFill>
                  <a:schemeClr val="bg1"/>
                </a:solidFill>
              </a:rPr>
              <a:t> </a:t>
            </a:r>
            <a:r>
              <a:rPr lang="ru-RU" sz="4800" b="1" dirty="0" smtClean="0">
                <a:solidFill>
                  <a:schemeClr val="bg1"/>
                </a:solidFill>
              </a:rPr>
              <a:t>и </a:t>
            </a:r>
            <a:r>
              <a:rPr lang="en-US" sz="4800" b="1" dirty="0" smtClean="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77183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lvl="0"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Альтернативы </a:t>
            </a:r>
            <a:r>
              <a:rPr lang="ru-RU" altLang="ru-RU" sz="2400" dirty="0" err="1">
                <a:solidFill>
                  <a:schemeClr val="bg1"/>
                </a:solidFill>
              </a:rPr>
              <a:t>батч</a:t>
            </a:r>
            <a:r>
              <a:rPr lang="ru-RU" altLang="ru-RU" sz="2400" dirty="0">
                <a:solidFill>
                  <a:schemeClr val="bg1"/>
                </a:solidFill>
              </a:rPr>
              <a:t>-нормализации используются в следующих случаях:</a:t>
            </a: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Модели нуждаются в </a:t>
            </a:r>
            <a:r>
              <a:rPr lang="ru-RU" altLang="ru-RU" sz="2400" dirty="0" err="1">
                <a:solidFill>
                  <a:schemeClr val="bg1"/>
                </a:solidFill>
              </a:rPr>
              <a:t>предобчуении</a:t>
            </a:r>
            <a:r>
              <a:rPr lang="ru-RU" altLang="ru-RU" sz="2400" dirty="0">
                <a:solidFill>
                  <a:schemeClr val="bg1"/>
                </a:solidFill>
              </a:rPr>
              <a:t> с другими параметрами изображений или размером </a:t>
            </a:r>
            <a:r>
              <a:rPr lang="ru-RU" altLang="ru-RU" sz="2400" dirty="0" err="1">
                <a:solidFill>
                  <a:schemeClr val="bg1"/>
                </a:solidFill>
              </a:rPr>
              <a:t>батча</a:t>
            </a:r>
            <a:endParaRPr lang="ru-RU" altLang="ru-RU" sz="2400" dirty="0">
              <a:solidFill>
                <a:schemeClr val="bg1"/>
              </a:solidFill>
            </a:endParaRP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Размер </a:t>
            </a:r>
            <a:r>
              <a:rPr lang="ru-RU" altLang="ru-RU" sz="2400" dirty="0" err="1">
                <a:solidFill>
                  <a:schemeClr val="bg1"/>
                </a:solidFill>
              </a:rPr>
              <a:t>батча</a:t>
            </a:r>
            <a:r>
              <a:rPr lang="ru-RU" altLang="ru-RU" sz="2400" dirty="0">
                <a:solidFill>
                  <a:schemeClr val="bg1"/>
                </a:solidFill>
              </a:rPr>
              <a:t> маленький</a:t>
            </a:r>
          </a:p>
          <a:p>
            <a:pPr marL="742950" lvl="1" indent="-285750" eaLnBrk="0" fontAlgn="base" hangingPunct="0">
              <a:spcBef>
                <a:spcPct val="0"/>
              </a:spcBef>
              <a:spcAft>
                <a:spcPts val="600"/>
              </a:spcAft>
              <a:buFont typeface="Arial" panose="020B0604020202020204" pitchFamily="34" charset="0"/>
              <a:buChar char="•"/>
            </a:pPr>
            <a:r>
              <a:rPr lang="ru-RU" altLang="ru-RU" sz="2400" dirty="0">
                <a:solidFill>
                  <a:schemeClr val="bg1"/>
                </a:solidFill>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endParaRPr lang="ru-RU" dirty="0"/>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r>
                <a:rPr lang="ru-RU" dirty="0"/>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350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r>
                  <a:rPr lang="en-US" i="1" dirty="0" smtClean="0">
                    <a:solidFill>
                      <a:schemeClr val="bg1"/>
                    </a:solidFill>
                    <a:latin typeface="Charter"/>
                  </a:rPr>
                  <a:t>𝛂</a:t>
                </a:r>
                <a:r>
                  <a:rPr lang="en-US" dirty="0">
                    <a:solidFill>
                      <a:schemeClr val="bg1"/>
                    </a:solidFill>
                    <a:latin typeface="charter"/>
                  </a:rPr>
                  <a:t> ~0.2, </a:t>
                </a:r>
                <a14:m>
                  <m:oMath xmlns:m="http://schemas.openxmlformats.org/officeDocument/2006/math">
                    <m:r>
                      <a:rPr lang="en-US" i="1" dirty="0" smtClean="0">
                        <a:solidFill>
                          <a:schemeClr val="bg1"/>
                        </a:solidFill>
                        <a:latin typeface="Cambria Math" panose="02040503050406030204" pitchFamily="18" charset="0"/>
                      </a:rPr>
                      <m:t>𝑏</m:t>
                    </m:r>
                    <m:r>
                      <a:rPr lang="en-US" i="1" dirty="0" smtClean="0">
                        <a:solidFill>
                          <a:schemeClr val="bg1"/>
                        </a:solidFill>
                        <a:latin typeface="Cambria Math" panose="02040503050406030204" pitchFamily="18" charset="0"/>
                      </a:rPr>
                      <m:t> = </m:t>
                    </m:r>
                    <m:r>
                      <a:rPr lang="en-US" i="1" dirty="0" smtClean="0">
                        <a:solidFill>
                          <a:schemeClr val="bg1"/>
                        </a:solidFill>
                        <a:latin typeface="Cambria Math" panose="02040503050406030204" pitchFamily="18" charset="0"/>
                      </a:rPr>
                      <m:t>𝑠𝑡𝑑</m:t>
                    </m:r>
                    <m:r>
                      <a:rPr lang="en-US" i="1" dirty="0" smtClean="0">
                        <a:solidFill>
                          <a:schemeClr val="bg1"/>
                        </a:solidFill>
                        <a:latin typeface="Cambria Math" panose="02040503050406030204" pitchFamily="18" charset="0"/>
                      </a:rPr>
                      <m:t>(</m:t>
                    </m:r>
                    <m:sSub>
                      <m:sSubPr>
                        <m:ctrlPr>
                          <a:rPr lang="en-US" i="1" dirty="0" err="1" smtClean="0">
                            <a:solidFill>
                              <a:schemeClr val="bg1"/>
                            </a:solidFill>
                            <a:latin typeface="Cambria Math" panose="02040503050406030204" pitchFamily="18" charset="0"/>
                          </a:rPr>
                        </m:ctrlPr>
                      </m:sSubPr>
                      <m:e>
                        <m:r>
                          <a:rPr lang="en-US" i="1" dirty="0" err="1" smtClean="0">
                            <a:solidFill>
                              <a:schemeClr val="bg1"/>
                            </a:solidFill>
                            <a:latin typeface="Cambria Math" panose="02040503050406030204" pitchFamily="18" charset="0"/>
                          </a:rPr>
                          <m:t>h</m:t>
                        </m:r>
                      </m:e>
                      <m:sub>
                        <m:r>
                          <a:rPr lang="en-US" i="1" dirty="0" err="1" smtClean="0">
                            <a:solidFill>
                              <a:schemeClr val="bg1"/>
                            </a:solidFill>
                            <a:latin typeface="Cambria Math" panose="02040503050406030204" pitchFamily="18" charset="0"/>
                          </a:rPr>
                          <m:t>𝑖</m:t>
                        </m:r>
                      </m:sub>
                    </m:sSub>
                    <m:r>
                      <a:rPr lang="en-US" i="1" dirty="0" smtClean="0">
                        <a:solidFill>
                          <a:schemeClr val="bg1"/>
                        </a:solidFill>
                        <a:latin typeface="Cambria Math" panose="02040503050406030204" pitchFamily="18" charset="0"/>
                      </a:rPr>
                      <m:t>);</m:t>
                    </m:r>
                  </m:oMath>
                </a14:m>
                <a:r>
                  <a:rPr lang="en-US" i="1" dirty="0">
                    <a:solidFill>
                      <a:schemeClr val="bg1"/>
                    </a:solidFill>
                    <a:latin typeface="Charter"/>
                  </a:rPr>
                  <a:t> </a:t>
                </a:r>
                <a14:m>
                  <m:oMath xmlns:m="http://schemas.openxmlformats.org/officeDocument/2006/math">
                    <m:r>
                      <a:rPr lang="en-US" i="1" dirty="0" smtClean="0">
                        <a:solidFill>
                          <a:schemeClr val="bg1"/>
                        </a:solidFill>
                        <a:latin typeface="Cambria Math" panose="02040503050406030204" pitchFamily="18" charset="0"/>
                      </a:rPr>
                      <m:t>𝑣𝑎𝑟</m:t>
                    </m:r>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𝑖</m:t>
                            </m:r>
                          </m:sub>
                        </m:sSub>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𝑣𝑎𝑟</m:t>
                    </m:r>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−1</m:t>
                            </m:r>
                          </m:sub>
                        </m:sSub>
                      </m:e>
                    </m:d>
                    <m:r>
                      <a:rPr lang="en-US" b="0" i="1" dirty="0" smtClean="0">
                        <a:solidFill>
                          <a:schemeClr val="bg1"/>
                        </a:solidFill>
                        <a:latin typeface="Cambria Math" panose="02040503050406030204" pitchFamily="18" charset="0"/>
                      </a:rPr>
                      <m:t>+</m:t>
                    </m:r>
                    <m:sSup>
                      <m:sSupPr>
                        <m:ctrlPr>
                          <a:rPr lang="en-US" b="0" i="1" dirty="0" smtClean="0">
                            <a:solidFill>
                              <a:schemeClr val="bg1"/>
                            </a:solidFill>
                            <a:latin typeface="Cambria Math" panose="02040503050406030204" pitchFamily="18" charset="0"/>
                          </a:rPr>
                        </m:ctrlPr>
                      </m:sSupPr>
                      <m:e>
                        <m:r>
                          <a:rPr lang="en-US" b="0" i="1" dirty="0" smtClean="0">
                            <a:solidFill>
                              <a:schemeClr val="bg1"/>
                            </a:solidFill>
                            <a:latin typeface="Cambria Math" panose="02040503050406030204" pitchFamily="18" charset="0"/>
                          </a:rPr>
                          <m:t>𝛼</m:t>
                        </m:r>
                      </m:e>
                      <m:sup>
                        <m:r>
                          <a:rPr lang="en-US" b="0" i="1" dirty="0" smtClean="0">
                            <a:solidFill>
                              <a:schemeClr val="bg1"/>
                            </a:solidFill>
                            <a:latin typeface="Cambria Math" panose="02040503050406030204" pitchFamily="18" charset="0"/>
                          </a:rPr>
                          <m:t>2</m:t>
                        </m:r>
                      </m:sup>
                    </m:sSup>
                    <m:r>
                      <a:rPr lang="en-US" b="0" i="1" dirty="0" smtClean="0">
                        <a:solidFill>
                          <a:schemeClr val="bg1"/>
                        </a:solidFill>
                        <a:latin typeface="Cambria Math" panose="02040503050406030204" pitchFamily="18" charset="0"/>
                      </a:rPr>
                      <m:t>;</m:t>
                    </m:r>
                  </m:oMath>
                </a14:m>
                <a:endParaRPr lang="en-US" b="0" i="1" dirty="0">
                  <a:solidFill>
                    <a:schemeClr val="bg1"/>
                  </a:solidFill>
                  <a:latin typeface="Charter"/>
                </a:endParaRPr>
              </a:p>
              <a:p>
                <a:r>
                  <a:rPr lang="en-US" i="1" dirty="0">
                    <a:solidFill>
                      <a:schemeClr val="bg1"/>
                    </a:solidFill>
                    <a:latin typeface="Charter"/>
                  </a:rPr>
                  <a:t> gradient clipping </a:t>
                </a:r>
                <a14:m>
                  <m:oMath xmlns:m="http://schemas.openxmlformats.org/officeDocument/2006/math">
                    <m:r>
                      <a:rPr lang="en-US" i="1" dirty="0" smtClean="0">
                        <a:solidFill>
                          <a:schemeClr val="bg1"/>
                        </a:solidFill>
                        <a:latin typeface="Cambria Math" panose="02040503050406030204" pitchFamily="18" charset="0"/>
                      </a:rPr>
                      <m:t>𝐺</m:t>
                    </m:r>
                    <m:r>
                      <a:rPr lang="en-US"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eqArr>
                          <m:eqArrPr>
                            <m:ctrlPr>
                              <a:rPr lang="en-US" i="1" dirty="0" smtClean="0">
                                <a:solidFill>
                                  <a:schemeClr val="bg1"/>
                                </a:solidFill>
                                <a:latin typeface="Cambria Math" panose="02040503050406030204" pitchFamily="18" charset="0"/>
                              </a:rPr>
                            </m:ctrlPr>
                          </m:eqArrPr>
                          <m:e>
                            <m:r>
                              <a:rPr lang="en-US" i="1" dirty="0">
                                <a:solidFill>
                                  <a:schemeClr val="bg1"/>
                                </a:solidFill>
                                <a:latin typeface="Cambria Math" panose="02040503050406030204" pitchFamily="18" charset="0"/>
                              </a:rPr>
                              <m:t>𝜆</m:t>
                            </m:r>
                            <m:f>
                              <m:fPr>
                                <m:ctrlPr>
                                  <a:rPr lang="en-US" i="1" dirty="0">
                                    <a:solidFill>
                                      <a:schemeClr val="bg1"/>
                                    </a:solidFill>
                                    <a:latin typeface="Cambria Math" panose="02040503050406030204" pitchFamily="18" charset="0"/>
                                  </a:rPr>
                                </m:ctrlPr>
                              </m:fPr>
                              <m:num>
                                <m:func>
                                  <m:funcPr>
                                    <m:ctrlPr>
                                      <a:rPr lang="en-US" i="1" dirty="0">
                                        <a:solidFill>
                                          <a:schemeClr val="bg1"/>
                                        </a:solidFill>
                                        <a:latin typeface="Cambria Math" panose="02040503050406030204" pitchFamily="18" charset="0"/>
                                      </a:rPr>
                                    </m:ctrlPr>
                                  </m:funcPr>
                                  <m:fName>
                                    <m:r>
                                      <m:rPr>
                                        <m:sty m:val="p"/>
                                      </m:rPr>
                                      <a:rPr lang="en-US" dirty="0">
                                        <a:solidFill>
                                          <a:schemeClr val="bg1"/>
                                        </a:solidFill>
                                        <a:latin typeface="Cambria Math" panose="02040503050406030204" pitchFamily="18" charset="0"/>
                                      </a:rPr>
                                      <m:t>max</m:t>
                                    </m:r>
                                  </m:fName>
                                  <m:e>
                                    <m:d>
                                      <m:dPr>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𝑊</m:t>
                                                </m:r>
                                              </m:e>
                                            </m:d>
                                          </m:e>
                                        </m:d>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e>
                                    </m:d>
                                    <m:r>
                                      <a:rPr lang="en-US" i="1" dirty="0">
                                        <a:solidFill>
                                          <a:schemeClr val="bg1"/>
                                        </a:solidFill>
                                        <a:latin typeface="Cambria Math" panose="02040503050406030204" pitchFamily="18" charset="0"/>
                                      </a:rPr>
                                      <m:t>𝐺</m:t>
                                    </m:r>
                                  </m:e>
                                </m:func>
                                <m:r>
                                  <a:rPr lang="en-US" i="1" dirty="0">
                                    <a:solidFill>
                                      <a:schemeClr val="bg1"/>
                                    </a:solidFill>
                                    <a:latin typeface="Cambria Math" panose="02040503050406030204" pitchFamily="18" charset="0"/>
                                  </a:rPr>
                                  <m:t>  </m:t>
                                </m:r>
                              </m:num>
                              <m:den>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𝐺</m:t>
                                    </m:r>
                                    <m:r>
                                      <a:rPr lang="en-US" i="1" dirty="0">
                                        <a:solidFill>
                                          <a:schemeClr val="bg1"/>
                                        </a:solidFill>
                                        <a:latin typeface="Cambria Math" panose="02040503050406030204" pitchFamily="18" charset="0"/>
                                      </a:rPr>
                                      <m:t>|</m:t>
                                    </m:r>
                                  </m:e>
                                </m:d>
                              </m:den>
                            </m:f>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𝑖𝑓</m:t>
                            </m:r>
                            <m:f>
                              <m:fPr>
                                <m:ctrlPr>
                                  <a:rPr lang="en-US" i="1" dirty="0">
                                    <a:solidFill>
                                      <a:schemeClr val="bg1"/>
                                    </a:solidFill>
                                    <a:latin typeface="Cambria Math" panose="02040503050406030204" pitchFamily="18" charset="0"/>
                                  </a:rPr>
                                </m:ctrlPr>
                              </m:fPr>
                              <m:num>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𝐺</m:t>
                                        </m:r>
                                      </m:e>
                                    </m:d>
                                  </m:e>
                                </m:d>
                              </m:num>
                              <m:den>
                                <m:d>
                                  <m:dPr>
                                    <m:begChr m:val="|"/>
                                    <m:endChr m:val="|"/>
                                    <m:ctrlPr>
                                      <a:rPr lang="en-US" i="1" dirty="0">
                                        <a:solidFill>
                                          <a:schemeClr val="bg1"/>
                                        </a:solidFill>
                                        <a:latin typeface="Cambria Math" panose="02040503050406030204" pitchFamily="18" charset="0"/>
                                      </a:rPr>
                                    </m:ctrlPr>
                                  </m:d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𝑊</m:t>
                                        </m:r>
                                      </m:e>
                                    </m:d>
                                  </m:e>
                                </m:d>
                              </m:den>
                            </m:f>
                            <m:r>
                              <a:rPr lang="en-US" i="1" dirty="0">
                                <a:solidFill>
                                  <a:schemeClr val="bg1"/>
                                </a:solidFill>
                                <a:latin typeface="Cambria Math" panose="02040503050406030204" pitchFamily="18" charset="0"/>
                              </a:rPr>
                              <m:t>&gt;</m:t>
                            </m:r>
                            <m:r>
                              <a:rPr lang="en-US" i="1" dirty="0">
                                <a:solidFill>
                                  <a:schemeClr val="bg1"/>
                                </a:solidFill>
                                <a:latin typeface="Cambria Math" panose="02040503050406030204" pitchFamily="18" charset="0"/>
                              </a:rPr>
                              <m:t>𝜆</m:t>
                            </m:r>
                          </m:e>
                          <m:e>
                            <m:r>
                              <a:rPr lang="en-US" i="1" dirty="0">
                                <a:solidFill>
                                  <a:schemeClr val="bg1"/>
                                </a:solidFill>
                                <a:latin typeface="Cambria Math" panose="02040503050406030204" pitchFamily="18" charset="0"/>
                              </a:rPr>
                              <m:t>𝐺</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𝑜𝑡h𝑒𝑟𝑤𝑖𝑠𝑒</m:t>
                            </m:r>
                          </m:e>
                        </m:eqArr>
                      </m:e>
                    </m:d>
                  </m:oMath>
                </a14:m>
                <a:endParaRPr lang="en-US" dirty="0">
                  <a:solidFill>
                    <a:schemeClr val="bg1"/>
                  </a:solidFill>
                </a:endParaRPr>
              </a:p>
              <a:p>
                <a:r>
                  <a:rPr lang="en-US" dirty="0">
                    <a:solidFill>
                      <a:schemeClr val="bg1"/>
                    </a:solidFill>
                    <a:latin typeface="charter"/>
                  </a:rPr>
                  <a:t>Scaled Weight Standardization</a:t>
                </a:r>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𝑊</m:t>
                    </m:r>
                    <m:r>
                      <a:rPr lang="en-US" b="0" i="1" dirty="0" smtClean="0">
                        <a:solidFill>
                          <a:schemeClr val="bg1"/>
                        </a:solidFill>
                        <a:latin typeface="Cambria Math" panose="02040503050406030204" pitchFamily="18" charset="0"/>
                      </a:rPr>
                      <m:t>=</m:t>
                    </m:r>
                    <m:f>
                      <m:fPr>
                        <m:ctrlPr>
                          <a:rPr lang="en-US" b="0"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𝑊</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𝜇</m:t>
                        </m:r>
                      </m:num>
                      <m:den>
                        <m:r>
                          <a:rPr lang="en-US" b="0" i="1" dirty="0" smtClean="0">
                            <a:solidFill>
                              <a:schemeClr val="bg1"/>
                            </a:solidFill>
                            <a:latin typeface="Cambria Math" panose="02040503050406030204" pitchFamily="18" charset="0"/>
                          </a:rPr>
                          <m:t>𝜎</m:t>
                        </m:r>
                        <m:rad>
                          <m:radPr>
                            <m:degHide m:val="on"/>
                            <m:ctrlPr>
                              <a:rPr lang="en-US" b="0" i="1" dirty="0" smtClean="0">
                                <a:solidFill>
                                  <a:schemeClr val="bg1"/>
                                </a:solidFill>
                                <a:latin typeface="Cambria Math" panose="02040503050406030204" pitchFamily="18" charset="0"/>
                              </a:rPr>
                            </m:ctrlPr>
                          </m:radPr>
                          <m:deg/>
                          <m:e>
                            <m:r>
                              <a:rPr lang="en-US" b="0" i="1" dirty="0" smtClean="0">
                                <a:solidFill>
                                  <a:schemeClr val="bg1"/>
                                </a:solidFill>
                                <a:latin typeface="Cambria Math" panose="02040503050406030204" pitchFamily="18" charset="0"/>
                              </a:rPr>
                              <m:t>𝑁</m:t>
                            </m:r>
                          </m:e>
                        </m:rad>
                      </m:den>
                    </m:f>
                  </m:oMath>
                </a14:m>
                <a:endParaRPr lang="ru-RU" dirty="0">
                  <a:solidFill>
                    <a:schemeClr val="bg1"/>
                  </a:solidFill>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r>
              <a:rPr lang="en" sz="1400" b="0" i="0" dirty="0">
                <a:solidFill>
                  <a:schemeClr val="accent1">
                    <a:lumMod val="40000"/>
                    <a:lumOff val="60000"/>
                  </a:schemeClr>
                </a:solidFill>
                <a:effectLst/>
                <a:latin typeface="Arial" panose="020B0604020202020204" pitchFamily="34" charset="0"/>
              </a:rPr>
              <a:t>Brock, A., De, S., Smith, S.L. and </a:t>
            </a:r>
            <a:r>
              <a:rPr lang="en" sz="1400" b="0" i="0" dirty="0" err="1">
                <a:solidFill>
                  <a:schemeClr val="accent1">
                    <a:lumMod val="40000"/>
                    <a:lumOff val="60000"/>
                  </a:schemeClr>
                </a:solidFill>
                <a:effectLst/>
                <a:latin typeface="Arial" panose="020B0604020202020204" pitchFamily="34" charset="0"/>
              </a:rPr>
              <a:t>Simonyan</a:t>
            </a:r>
            <a:r>
              <a:rPr lang="en" sz="1400" b="0" i="0" dirty="0">
                <a:solidFill>
                  <a:schemeClr val="accent1">
                    <a:lumMod val="40000"/>
                    <a:lumOff val="60000"/>
                  </a:schemeClr>
                </a:solidFill>
                <a:effectLst/>
                <a:latin typeface="Arial" panose="020B0604020202020204" pitchFamily="34" charset="0"/>
              </a:rPr>
              <a:t>, K., 2021, July. High-performance large-scale image recognition without normalization. In </a:t>
            </a:r>
            <a:r>
              <a:rPr lang="en" sz="1400" b="0" i="1" dirty="0">
                <a:solidFill>
                  <a:schemeClr val="accent1">
                    <a:lumMod val="40000"/>
                    <a:lumOff val="60000"/>
                  </a:schemeClr>
                </a:solidFill>
                <a:effectLst/>
                <a:latin typeface="Arial" panose="020B0604020202020204" pitchFamily="34" charset="0"/>
              </a:rPr>
              <a:t>International Conference on Machine Learning</a:t>
            </a:r>
            <a:r>
              <a:rPr lang="en" sz="1400" b="0" i="0" dirty="0">
                <a:solidFill>
                  <a:schemeClr val="accent1">
                    <a:lumMod val="40000"/>
                    <a:lumOff val="60000"/>
                  </a:schemeClr>
                </a:solidFill>
                <a:effectLst/>
                <a:latin typeface="Arial" panose="020B0604020202020204" pitchFamily="34" charset="0"/>
              </a:rPr>
              <a:t> (pp. 1059-1071). PMLR.</a:t>
            </a:r>
            <a:endParaRPr lang="ru-RU" sz="1400" dirty="0">
              <a:solidFill>
                <a:schemeClr val="accent1">
                  <a:lumMod val="40000"/>
                  <a:lumOff val="60000"/>
                </a:schemeClr>
              </a:solidFill>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43456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1785612" y="3750854"/>
            <a:ext cx="8100655" cy="2996670"/>
            <a:chOff x="2000250" y="3748534"/>
            <a:chExt cx="8100655" cy="2996670"/>
          </a:xfrm>
        </p:grpSpPr>
        <p:grpSp>
          <p:nvGrpSpPr>
            <p:cNvPr id="4" name="Группа 3">
              <a:extLst>
                <a:ext uri="{FF2B5EF4-FFF2-40B4-BE49-F238E27FC236}">
                  <a16:creationId xmlns:a16="http://schemas.microsoft.com/office/drawing/2014/main" id="{8C9449A7-6529-B6B0-5677-44027FD53D04}"/>
                </a:ext>
              </a:extLst>
            </p:cNvPr>
            <p:cNvGrpSpPr/>
            <p:nvPr/>
          </p:nvGrpSpPr>
          <p:grpSpPr>
            <a:xfrm>
              <a:off x="2000250" y="3834150"/>
              <a:ext cx="8100655" cy="2911054"/>
              <a:chOff x="2000250" y="3834150"/>
              <a:chExt cx="8100655" cy="2911054"/>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p:cNvPicPr>
                <a:picLocks noChangeAspect="1"/>
              </p:cNvPicPr>
              <p:nvPr/>
            </p:nvPicPr>
            <p:blipFill>
              <a:blip r:embed="rId2"/>
              <a:stretch>
                <a:fillRect/>
              </a:stretch>
            </p:blipFill>
            <p:spPr>
              <a:xfrm>
                <a:off x="2000250" y="3834150"/>
                <a:ext cx="5867186" cy="2911054"/>
              </a:xfrm>
              <a:prstGeom prst="rect">
                <a:avLst/>
              </a:prstGeom>
              <a:solidFill>
                <a:schemeClr val="bg1">
                  <a:lumMod val="95000"/>
                </a:schemeClr>
              </a:solidFill>
            </p:spPr>
          </p:pic>
        </p:grpSp>
        <p:pic>
          <p:nvPicPr>
            <p:cNvPr id="8" name="Рисунок 7"/>
            <p:cNvPicPr>
              <a:picLocks noChangeAspect="1"/>
            </p:cNvPicPr>
            <p:nvPr/>
          </p:nvPicPr>
          <p:blipFill>
            <a:blip r:embed="rId3"/>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r>
                <a:rPr lang="ru-RU" dirty="0"/>
                <a:t>Блок </a:t>
              </a:r>
              <a:r>
                <a:rPr lang="ru-RU" dirty="0" err="1"/>
                <a:t>трансформер</a:t>
              </a:r>
              <a:endParaRPr lang="ru-RU" dirty="0"/>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6513306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2216</Words>
  <Application>Microsoft Office PowerPoint</Application>
  <PresentationFormat>Широкоэкранный</PresentationFormat>
  <Paragraphs>231</Paragraphs>
  <Slides>27</Slides>
  <Notes>0</Notes>
  <HiddenSlides>15</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27</vt:i4>
      </vt:variant>
    </vt:vector>
  </HeadingPairs>
  <TitlesOfParts>
    <vt:vector size="35" baseType="lpstr">
      <vt:lpstr>Arial</vt:lpstr>
      <vt:lpstr>Calibri</vt:lpstr>
      <vt:lpstr>Calibri Light</vt:lpstr>
      <vt:lpstr>Cambria Math</vt:lpstr>
      <vt:lpstr>charter</vt:lpstr>
      <vt:lpstr>charter</vt:lpstr>
      <vt:lpstr>Times New Roman</vt:lpstr>
      <vt:lpstr>Тема Office</vt:lpstr>
      <vt:lpstr>Презентация PowerPoint</vt:lpstr>
      <vt:lpstr>Архитектуры. Тенденции</vt:lpstr>
      <vt:lpstr>Проблемы современных нейронных сетей</vt:lpstr>
      <vt:lpstr>Автопоиск архитектур. </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Zero-shot learning architectures </vt:lpstr>
      <vt:lpstr>Стратегии обучения учитель-учиник</vt:lpstr>
      <vt:lpstr>Методы нормализации весовых параметров</vt:lpstr>
      <vt:lpstr>Альтернативы батч-норме</vt:lpstr>
      <vt:lpstr>Обучение EfficientNet 2020-2021</vt:lpstr>
      <vt:lpstr>Обучение EfficientNet 2020-2021</vt:lpstr>
      <vt:lpstr>Альтернативы батч-норме</vt:lpstr>
      <vt:lpstr>Альтернативы батч-норме</vt:lpstr>
      <vt:lpstr>Архитектуры. Тенденции</vt:lpstr>
      <vt:lpstr>Другие  методы нормализации </vt:lpstr>
      <vt:lpstr>Методы нормализации весовых параметров</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Обобщение, тренды,</dc:title>
  <dc:creator>Ронкин Михаил Владимирович</dc:creator>
  <cp:lastModifiedBy>Ронкин Михаил Владимирович</cp:lastModifiedBy>
  <cp:revision>62</cp:revision>
  <dcterms:created xsi:type="dcterms:W3CDTF">2021-12-17T14:11:05Z</dcterms:created>
  <dcterms:modified xsi:type="dcterms:W3CDTF">2022-12-12T13:11:57Z</dcterms:modified>
</cp:coreProperties>
</file>